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2" r:id="rId4"/>
  </p:sldMasterIdLst>
  <p:notesMasterIdLst>
    <p:notesMasterId r:id="rId22"/>
  </p:notesMasterIdLst>
  <p:sldIdLst>
    <p:sldId id="273" r:id="rId5"/>
    <p:sldId id="297" r:id="rId6"/>
    <p:sldId id="278" r:id="rId7"/>
    <p:sldId id="279" r:id="rId8"/>
    <p:sldId id="282" r:id="rId9"/>
    <p:sldId id="283" r:id="rId10"/>
    <p:sldId id="298" r:id="rId11"/>
    <p:sldId id="280" r:id="rId12"/>
    <p:sldId id="299" r:id="rId13"/>
    <p:sldId id="281" r:id="rId14"/>
    <p:sldId id="300" r:id="rId15"/>
    <p:sldId id="285" r:id="rId16"/>
    <p:sldId id="284" r:id="rId17"/>
    <p:sldId id="287" r:id="rId18"/>
    <p:sldId id="288" r:id="rId19"/>
    <p:sldId id="289" r:id="rId20"/>
    <p:sldId id="26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pos="5556">
          <p15:clr>
            <a:srgbClr val="A4A3A4"/>
          </p15:clr>
        </p15:guide>
        <p15:guide id="7" pos="204">
          <p15:clr>
            <a:srgbClr val="A4A3A4"/>
          </p15:clr>
        </p15:guide>
        <p15:guide id="8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6"/>
      </p:cViewPr>
      <p:guideLst>
        <p:guide orient="horz" pos="164"/>
        <p:guide orient="horz" pos="4156"/>
        <p:guide orient="horz" pos="618"/>
        <p:guide orient="horz" pos="754"/>
        <p:guide orient="horz" pos="3929"/>
        <p:guide pos="5556"/>
        <p:guide pos="204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5CBCA-7D4D-4EAE-8AFB-6E9CD9E3A07B}" type="datetimeFigureOut">
              <a:rPr lang="ru-RU" smtClean="0"/>
              <a:t>25.07.2019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A499C-AF0E-40C0-A3DE-A273B9E0BD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9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02146" y="6232525"/>
            <a:ext cx="7222182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5"/>
          <p:cNvSpPr>
            <a:spLocks noGrp="1"/>
          </p:cNvSpPr>
          <p:nvPr>
            <p:ph idx="1"/>
          </p:nvPr>
        </p:nvSpPr>
        <p:spPr>
          <a:xfrm>
            <a:off x="323850" y="1196975"/>
            <a:ext cx="8496300" cy="468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02146" y="6232525"/>
            <a:ext cx="7222182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7848600" cy="5040313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  <a:lvl2pPr marL="742950" indent="-285750">
              <a:buFont typeface="Arial" panose="020B0604020202020204" pitchFamily="34" charset="0"/>
              <a:buChar char="•"/>
              <a:defRPr sz="1600"/>
            </a:lvl2pPr>
            <a:lvl3pPr>
              <a:defRPr sz="16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71595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8"/>
          <p:cNvSpPr>
            <a:spLocks noGrp="1"/>
          </p:cNvSpPr>
          <p:nvPr>
            <p:ph type="ftr" sz="quarter" idx="3"/>
          </p:nvPr>
        </p:nvSpPr>
        <p:spPr>
          <a:xfrm>
            <a:off x="302146" y="5949279"/>
            <a:ext cx="8518004" cy="28800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496300" cy="468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</a:t>
            </a:r>
          </a:p>
          <a:p>
            <a:pPr lvl="0"/>
            <a:endParaRPr lang="ru-RU" dirty="0"/>
          </a:p>
        </p:txBody>
      </p:sp>
      <p:sp>
        <p:nvSpPr>
          <p:cNvPr id="19" name="Заголовок 6"/>
          <p:cNvSpPr txBox="1">
            <a:spLocks/>
          </p:cNvSpPr>
          <p:nvPr/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6"/>
          <p:cNvSpPr txBox="1">
            <a:spLocks/>
          </p:cNvSpPr>
          <p:nvPr userDrawn="1"/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3"/>
          </p:nvPr>
        </p:nvSpPr>
        <p:spPr>
          <a:xfrm>
            <a:off x="302146" y="6232525"/>
            <a:ext cx="7222182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14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15"/>
          <p:cNvSpPr txBox="1">
            <a:spLocks/>
          </p:cNvSpPr>
          <p:nvPr userDrawn="1"/>
        </p:nvSpPr>
        <p:spPr>
          <a:xfrm>
            <a:off x="323850" y="1196975"/>
            <a:ext cx="8496300" cy="468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27993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8"/>
          <p:cNvSpPr>
            <a:spLocks noGrp="1"/>
          </p:cNvSpPr>
          <p:nvPr>
            <p:ph type="ftr" sz="quarter" idx="3"/>
          </p:nvPr>
        </p:nvSpPr>
        <p:spPr>
          <a:xfrm>
            <a:off x="302146" y="6232525"/>
            <a:ext cx="7222182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 userDrawn="1"/>
        </p:nvSpPr>
        <p:spPr>
          <a:xfrm>
            <a:off x="971550" y="1196975"/>
            <a:ext cx="7848600" cy="50403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1" name="Заголовок 6"/>
          <p:cNvSpPr txBox="1">
            <a:spLocks/>
          </p:cNvSpPr>
          <p:nvPr userDrawn="1"/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3672618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8"/>
          <p:cNvSpPr>
            <a:spLocks noGrp="1"/>
          </p:cNvSpPr>
          <p:nvPr>
            <p:ph type="ftr" sz="quarter" idx="3"/>
          </p:nvPr>
        </p:nvSpPr>
        <p:spPr>
          <a:xfrm>
            <a:off x="302146" y="5949279"/>
            <a:ext cx="8518004" cy="28800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/>
              <a:t>*нижний колонтитул</a:t>
            </a:r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7740352" y="6213053"/>
            <a:ext cx="1063238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496300" cy="468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</a:t>
            </a:r>
          </a:p>
          <a:p>
            <a:pPr lvl="0"/>
            <a:endParaRPr lang="ru-RU" dirty="0"/>
          </a:p>
        </p:txBody>
      </p:sp>
      <p:sp>
        <p:nvSpPr>
          <p:cNvPr id="19" name="Заголовок 6"/>
          <p:cNvSpPr txBox="1">
            <a:spLocks/>
          </p:cNvSpPr>
          <p:nvPr/>
        </p:nvSpPr>
        <p:spPr>
          <a:xfrm>
            <a:off x="323850" y="260350"/>
            <a:ext cx="84963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2" name="Овал 1"/>
          <p:cNvSpPr/>
          <p:nvPr userDrawn="1"/>
        </p:nvSpPr>
        <p:spPr>
          <a:xfrm>
            <a:off x="-144086" y="6308380"/>
            <a:ext cx="734882" cy="7348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18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274"/>
            <a:ext cx="9144000" cy="720567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-5712" y="-168282"/>
            <a:ext cx="9144000" cy="719768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850" y="3429000"/>
            <a:ext cx="8496295" cy="142874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29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accent1"/>
                </a:solidFill>
              </a:rPr>
              <a:t>ПРОЕКТ </a:t>
            </a:r>
          </a:p>
          <a:p>
            <a:pPr algn="ctr"/>
            <a:r>
              <a:rPr lang="ru-RU" sz="4400" dirty="0">
                <a:solidFill>
                  <a:schemeClr val="accent1"/>
                </a:solidFill>
              </a:rPr>
              <a:t>«ЗОЛОТОЙ ТРАКТ»</a:t>
            </a:r>
            <a:endParaRPr lang="ru-RU" sz="4400" b="0" dirty="0">
              <a:solidFill>
                <a:schemeClr val="accent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049639" y="1246575"/>
            <a:ext cx="4770833" cy="49244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b">
            <a:spAutoFit/>
          </a:bodyPr>
          <a:lstStyle/>
          <a:p>
            <a:pPr algn="r"/>
            <a:r>
              <a:rPr lang="ru-RU" sz="1600" dirty="0"/>
              <a:t>125009,  г. Москва, </a:t>
            </a:r>
          </a:p>
          <a:p>
            <a:pPr algn="r"/>
            <a:r>
              <a:rPr lang="ru-RU" sz="1600" dirty="0"/>
              <a:t>Ул. Газетный переулок 9\2</a:t>
            </a:r>
            <a:endParaRPr lang="ru-RU" sz="1600" dirty="0"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865298" y="857964"/>
            <a:ext cx="1955173" cy="246221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b">
            <a:spAutoFit/>
          </a:bodyPr>
          <a:lstStyle/>
          <a:p>
            <a:pPr algn="r"/>
            <a:r>
              <a:rPr lang="en-US" sz="1600" dirty="0">
                <a:latin typeface="Calibri "/>
              </a:rPr>
              <a:t>+7 495 7289613</a:t>
            </a:r>
            <a:endParaRPr lang="ru-RU" sz="1600" dirty="0">
              <a:effectLst/>
              <a:latin typeface="Calibri 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416063" y="223132"/>
            <a:ext cx="2404408" cy="49244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t">
            <a:spAutoFit/>
          </a:bodyPr>
          <a:lstStyle/>
          <a:p>
            <a:pPr algn="r"/>
            <a:r>
              <a:rPr lang="ru-RU" sz="1600" dirty="0">
                <a:latin typeface="Calibri "/>
              </a:rPr>
              <a:t>www.npitr.ru </a:t>
            </a:r>
          </a:p>
          <a:p>
            <a:pPr algn="r"/>
            <a:r>
              <a:rPr lang="en-US" sz="1600" dirty="0">
                <a:latin typeface="Calibri "/>
              </a:rPr>
              <a:t>nosenkoav@npitr.ru</a:t>
            </a:r>
            <a:endParaRPr lang="ru-RU" sz="1600" dirty="0">
              <a:latin typeface="Calibri 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23132"/>
            <a:ext cx="1273733" cy="151588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2608"/>
            <a:ext cx="1098037" cy="137693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80CD2C-C038-4C5E-8CE3-9F67E2A3677D}"/>
              </a:ext>
            </a:extLst>
          </p:cNvPr>
          <p:cNvSpPr/>
          <p:nvPr/>
        </p:nvSpPr>
        <p:spPr>
          <a:xfrm>
            <a:off x="0" y="6551090"/>
            <a:ext cx="9149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Москва, 2019 г.</a:t>
            </a:r>
          </a:p>
        </p:txBody>
      </p:sp>
    </p:spTree>
    <p:extLst>
      <p:ext uri="{BB962C8B-B14F-4D97-AF65-F5344CB8AC3E}">
        <p14:creationId xmlns:p14="http://schemas.microsoft.com/office/powerpoint/2010/main" val="305584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Проект «ЦАРЭС»</a:t>
            </a:r>
            <a:br>
              <a:rPr lang="ru-RU" sz="2800" b="0" dirty="0"/>
            </a:br>
            <a:r>
              <a:rPr lang="ru-RU" sz="2000" b="0" dirty="0"/>
              <a:t>Описание</a:t>
            </a:r>
            <a:endParaRPr lang="ru-RU" sz="20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E043689-7B85-4A8F-878A-1BCCCF40EC71}"/>
              </a:ext>
            </a:extLst>
          </p:cNvPr>
          <p:cNvSpPr/>
          <p:nvPr/>
        </p:nvSpPr>
        <p:spPr>
          <a:xfrm>
            <a:off x="251520" y="1268760"/>
            <a:ext cx="864096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роект ЦАРЭС (Центрально - Азиатское региональное экономическое сотрудничество) </a:t>
            </a: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инициированный в 1997 г. 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Основное направление деятельности </a:t>
            </a:r>
            <a:r>
              <a:rPr lang="ru-RU" sz="1600" dirty="0">
                <a:solidFill>
                  <a:schemeClr val="tx1"/>
                </a:solidFill>
              </a:rPr>
              <a:t>– С</a:t>
            </a: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тимулирование экономического роста и сокращение бедности через развитие экономического взаимодействия азиатских стран – участниц СНГ с приграничными государствами. Снижение зависимости стран от России и Китая.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Участники: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E043689-7B85-4A8F-878A-1BCCCF40EC71}"/>
              </a:ext>
            </a:extLst>
          </p:cNvPr>
          <p:cNvSpPr/>
          <p:nvPr/>
        </p:nvSpPr>
        <p:spPr>
          <a:xfrm>
            <a:off x="251520" y="3429000"/>
            <a:ext cx="8640960" cy="3168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algn="just"/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Страны: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1997 г.  - Казахстан, Киргизию, Узбекистан, Китай.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1998 г. - Таджикистан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2002 г. - Монголия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2005 г. - Афганистан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2010 г. - Туркменистан и Пакистан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После 2011 г. – развивается сотрудничество с США, Великобританией, Германией, Швейцарией, Японией.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628650" indent="-285750" algn="just"/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Организации: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Азиатский банк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Европейский банк реконструкции и развития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Международный валютный фонд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Исламский банк развития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Программа развития ООН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Всемирный банк</a:t>
            </a:r>
          </a:p>
          <a:p>
            <a:pPr algn="just"/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9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Комплексный проект «Золотой тракт»</a:t>
            </a:r>
            <a:br>
              <a:rPr lang="en-US" sz="2800" b="0" dirty="0"/>
            </a:br>
            <a:r>
              <a:rPr lang="ru-RU" sz="2000" b="0" dirty="0"/>
              <a:t>ДВА СВЕТА – ДВА МАТЕРИКА – ДВА ОКЕАНА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7604" y="1484784"/>
            <a:ext cx="7128792" cy="5256584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bg1"/>
                </a:solidFill>
              </a:rPr>
              <a:t>Комплексный проект «Золотой тракт»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889702" y="2135181"/>
            <a:ext cx="5364596" cy="1176176"/>
            <a:chOff x="1889702" y="2135181"/>
            <a:chExt cx="5364596" cy="1176176"/>
          </a:xfrm>
          <a:solidFill>
            <a:schemeClr val="bg2">
              <a:lumMod val="90000"/>
            </a:schemeClr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3113838" y="2135181"/>
              <a:ext cx="4140460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Проект «НОВЫЙ ШЕЛКОВЫЙ ПУТЬ»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9702" y="2135181"/>
              <a:ext cx="1224136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1.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89702" y="3575341"/>
            <a:ext cx="5364596" cy="1176176"/>
            <a:chOff x="1889702" y="3575341"/>
            <a:chExt cx="5364596" cy="117617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13838" y="357534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Логистический проект «ТРАСЕКА»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89702" y="357534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2.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89702" y="5015501"/>
            <a:ext cx="5364596" cy="1176176"/>
            <a:chOff x="1889702" y="5015501"/>
            <a:chExt cx="5364596" cy="11761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113838" y="501550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Интеграционный проект Центрально-Азиатского регионального экономического сотрудничества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89702" y="501550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3.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6852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23850" y="1196975"/>
            <a:ext cx="8496300" cy="5040313"/>
          </a:xfrm>
        </p:spPr>
        <p:txBody>
          <a:bodyPr>
            <a:normAutofit/>
          </a:bodyPr>
          <a:lstStyle/>
          <a:p>
            <a:r>
              <a:rPr lang="ru-RU" b="0" dirty="0"/>
              <a:t>Доминирующая позиция в крупных евразийских проектах принадлежит программе «Новый шелковый путь». Это связано с масштабностью и охватом проекта, который позволяет странам Центральной Азии усилить взаимодействие со странами Европейского союза и всем остальным миром. </a:t>
            </a:r>
          </a:p>
          <a:p>
            <a:endParaRPr lang="ru-RU" b="0" dirty="0"/>
          </a:p>
          <a:p>
            <a:r>
              <a:rPr lang="ru-RU" dirty="0"/>
              <a:t>Сегодня:</a:t>
            </a:r>
          </a:p>
          <a:p>
            <a:r>
              <a:rPr lang="ru-RU" b="0" dirty="0"/>
              <a:t>Через территорию Российской Федерации по направлению из Азии в страны Европы сейчас перевозится примерно 20 млн. тонн грузов ежегодно (из них через границу Республики Казахстан и Оренбургской области - 7 млн. тонн)</a:t>
            </a:r>
          </a:p>
          <a:p>
            <a:endParaRPr lang="ru-RU" b="0" dirty="0"/>
          </a:p>
          <a:p>
            <a:r>
              <a:rPr lang="ru-RU" dirty="0"/>
              <a:t>В будущем:</a:t>
            </a:r>
          </a:p>
          <a:p>
            <a:r>
              <a:rPr lang="ru-RU" b="0" dirty="0"/>
              <a:t>Объем грузоперевозок в направлении Азия – Европа по территории России в ближайшие 15-20 лет может возрасти в разы, составив более 100-150 млн. тонн в год.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Комплексный проект «Золотой тракт»</a:t>
            </a:r>
            <a:br>
              <a:rPr lang="ru-RU" b="0" dirty="0"/>
            </a:br>
            <a:r>
              <a:rPr lang="ru-RU" sz="2200" b="0" dirty="0"/>
              <a:t>Предпосылки</a:t>
            </a:r>
          </a:p>
        </p:txBody>
      </p:sp>
    </p:spTree>
    <p:extLst>
      <p:ext uri="{BB962C8B-B14F-4D97-AF65-F5344CB8AC3E}">
        <p14:creationId xmlns:p14="http://schemas.microsoft.com/office/powerpoint/2010/main" val="101051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Комплексный проект «Золотой тракт»</a:t>
            </a:r>
            <a:br>
              <a:rPr lang="ru-RU" sz="3100" b="0" dirty="0"/>
            </a:br>
            <a:r>
              <a:rPr lang="ru-RU" sz="2200" b="0" dirty="0"/>
              <a:t>Маршрут</a:t>
            </a:r>
          </a:p>
        </p:txBody>
      </p:sp>
      <p:pic>
        <p:nvPicPr>
          <p:cNvPr id="7" name="Рисунок 6" descr="Ð¾ Ð¡ÐµÐ²ÐµÑÐ½Ð¾Ð¼ Ð¼Ð¾ÑÑÐºÐ¾Ð¼ Ð¿ÑÑÐ¸ . 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2406"/>
          <a:stretch/>
        </p:blipFill>
        <p:spPr bwMode="auto">
          <a:xfrm>
            <a:off x="225175" y="1700808"/>
            <a:ext cx="8693650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877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7972" y="1412776"/>
            <a:ext cx="8452177" cy="1296144"/>
          </a:xfrm>
          <a:prstGeom prst="rect">
            <a:avLst/>
          </a:prstGeom>
          <a:solidFill>
            <a:schemeClr val="bg2">
              <a:lumMod val="90000"/>
              <a:alpha val="34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536" y="1412776"/>
            <a:ext cx="8424614" cy="5040560"/>
          </a:xfrm>
        </p:spPr>
        <p:txBody>
          <a:bodyPr>
            <a:noAutofit/>
          </a:bodyPr>
          <a:lstStyle/>
          <a:p>
            <a:r>
              <a:rPr lang="ru-RU" sz="1600" dirty="0"/>
              <a:t>Комплексный проект «Золотой тракт» объединяет: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Интеграционные логистические евразийские проекты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Национальные проекты России - проекты развития территорий </a:t>
            </a:r>
          </a:p>
          <a:p>
            <a:endParaRPr lang="ru-RU" sz="1600" dirty="0"/>
          </a:p>
          <a:p>
            <a:r>
              <a:rPr lang="ru-RU" sz="1600" dirty="0"/>
              <a:t>Маршрут проекта «Золотой тракт» </a:t>
            </a:r>
            <a:r>
              <a:rPr lang="ru-RU" sz="1600" b="0" dirty="0"/>
              <a:t>(14 тыс. км. , из них 2,2 тыс. км. по территории РФ)</a:t>
            </a:r>
          </a:p>
          <a:p>
            <a:pPr marL="361950"/>
            <a:r>
              <a:rPr lang="ru-RU" sz="1600" b="0" dirty="0"/>
              <a:t>Доставка автомобильным и железнодорожным транспортом.</a:t>
            </a:r>
          </a:p>
          <a:p>
            <a:pPr marL="361950"/>
            <a:r>
              <a:rPr lang="ru-RU" sz="1600" b="0" dirty="0"/>
              <a:t>Срок доставки грузов составляет 14-18 дней.</a:t>
            </a:r>
          </a:p>
          <a:p>
            <a:pPr marL="361950"/>
            <a:r>
              <a:rPr lang="ru-RU" sz="1600" b="0" dirty="0"/>
              <a:t>Созданные по проекту дороги  сократят продолжительность транспортировки грузов в 3–4 раза.</a:t>
            </a:r>
          </a:p>
          <a:p>
            <a:pPr marL="361950"/>
            <a:r>
              <a:rPr lang="ru-RU" sz="1600" b="0" dirty="0"/>
              <a:t>Данный проект так же основную роль в развитии туризма.</a:t>
            </a:r>
          </a:p>
          <a:p>
            <a:pPr marL="361950"/>
            <a:r>
              <a:rPr lang="ru-RU" sz="1600" b="0" dirty="0"/>
              <a:t> </a:t>
            </a:r>
          </a:p>
          <a:p>
            <a:pPr marL="361950"/>
            <a:r>
              <a:rPr lang="ru-RU" sz="1600" dirty="0"/>
              <a:t>Характеристика дорог:</a:t>
            </a:r>
          </a:p>
          <a:p>
            <a:pPr marL="647700" indent="-285750">
              <a:buFont typeface="Arial" panose="020B0604020202020204" pitchFamily="34" charset="0"/>
              <a:buChar char="•"/>
            </a:pPr>
            <a:r>
              <a:rPr lang="ru-RU" sz="1600" b="0" dirty="0"/>
              <a:t>Класс – 1б</a:t>
            </a:r>
          </a:p>
          <a:p>
            <a:pPr marL="647700" indent="-285750">
              <a:buFont typeface="Arial" panose="020B0604020202020204" pitchFamily="34" charset="0"/>
              <a:buChar char="•"/>
            </a:pPr>
            <a:r>
              <a:rPr lang="ru-RU" sz="1600" b="0" dirty="0"/>
              <a:t>Число рабочих полос – 4-6</a:t>
            </a:r>
          </a:p>
          <a:p>
            <a:pPr marL="647700" indent="-285750">
              <a:buFont typeface="Arial" panose="020B0604020202020204" pitchFamily="34" charset="0"/>
              <a:buChar char="•"/>
            </a:pPr>
            <a:r>
              <a:rPr lang="ru-RU" sz="1600" b="0" dirty="0"/>
              <a:t>Максимальная скорость движения: 120 км/ч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Комплексный проект «Золотой тракт»</a:t>
            </a:r>
            <a:br>
              <a:rPr lang="ru-RU" b="0" dirty="0"/>
            </a:br>
            <a:r>
              <a:rPr lang="ru-RU" sz="2200" b="0" dirty="0"/>
              <a:t>Описание проекта (маршрута между странами Европы и Азии) </a:t>
            </a:r>
          </a:p>
        </p:txBody>
      </p:sp>
    </p:spTree>
    <p:extLst>
      <p:ext uri="{BB962C8B-B14F-4D97-AF65-F5344CB8AC3E}">
        <p14:creationId xmlns:p14="http://schemas.microsoft.com/office/powerpoint/2010/main" val="176451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536" y="1412776"/>
            <a:ext cx="8424614" cy="4824512"/>
          </a:xfrm>
        </p:spPr>
        <p:txBody>
          <a:bodyPr/>
          <a:lstStyle/>
          <a:p>
            <a:r>
              <a:rPr lang="ru-RU" dirty="0"/>
              <a:t>Общий срок реализации проекта – 10 лет</a:t>
            </a:r>
          </a:p>
          <a:p>
            <a:endParaRPr lang="ru-RU" dirty="0"/>
          </a:p>
          <a:p>
            <a:r>
              <a:rPr lang="ru-RU" dirty="0"/>
              <a:t>1 очередь:</a:t>
            </a:r>
          </a:p>
          <a:p>
            <a:r>
              <a:rPr lang="ru-RU" dirty="0"/>
              <a:t>	Срок </a:t>
            </a:r>
            <a:r>
              <a:rPr lang="ru-RU" b="0" dirty="0"/>
              <a:t>– 5 лет</a:t>
            </a:r>
          </a:p>
          <a:p>
            <a:r>
              <a:rPr lang="ru-RU" dirty="0"/>
              <a:t>	Реализация</a:t>
            </a:r>
          </a:p>
          <a:p>
            <a:pPr marL="1257300" lvl="1" indent="-342900">
              <a:buFont typeface="+mj-lt"/>
              <a:buAutoNum type="arabicPeriod"/>
            </a:pPr>
            <a:r>
              <a:rPr lang="ru-RU" b="0" dirty="0"/>
              <a:t>Постройка железной дороги, авто дороги и современной оптико-волоконной системы связи</a:t>
            </a:r>
          </a:p>
          <a:p>
            <a:pPr marL="1257300" lvl="1" indent="-342900">
              <a:buFont typeface="+mj-lt"/>
              <a:buAutoNum type="arabicPeriod"/>
            </a:pPr>
            <a:r>
              <a:rPr lang="ru-RU" b="0" dirty="0"/>
              <a:t>Интеграция с региональными транспортными проектами</a:t>
            </a:r>
            <a:endParaRPr lang="ru-RU" dirty="0"/>
          </a:p>
          <a:p>
            <a:pPr marL="0" lvl="1" indent="0">
              <a:buNone/>
            </a:pPr>
            <a:endParaRPr lang="ru-RU" sz="1800" b="1" dirty="0"/>
          </a:p>
          <a:p>
            <a:pPr marL="0" lvl="1" indent="0">
              <a:buNone/>
            </a:pPr>
            <a:r>
              <a:rPr lang="ru-RU" sz="1800" b="1" dirty="0"/>
              <a:t>2 очередь:</a:t>
            </a:r>
          </a:p>
          <a:p>
            <a:r>
              <a:rPr lang="ru-RU" dirty="0"/>
              <a:t>	Срок </a:t>
            </a:r>
            <a:r>
              <a:rPr lang="ru-RU" b="0" dirty="0"/>
              <a:t>– 5 лет</a:t>
            </a:r>
          </a:p>
          <a:p>
            <a:r>
              <a:rPr lang="ru-RU" dirty="0"/>
              <a:t>	Реализация</a:t>
            </a:r>
          </a:p>
          <a:p>
            <a:pPr marL="1257300" lvl="1" indent="-342900">
              <a:buFont typeface="+mj-lt"/>
              <a:buAutoNum type="arabicPeriod"/>
            </a:pPr>
            <a:r>
              <a:rPr lang="ru-RU" dirty="0"/>
              <a:t>Обустройство инфраструктуры пригодной для обслуживания не менее 20 млн. человек транзитников и туристов в год.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Комплексный проект «Золотой тракт»</a:t>
            </a:r>
            <a:br>
              <a:rPr lang="ru-RU" sz="2000" dirty="0"/>
            </a:br>
            <a:r>
              <a:rPr lang="ru-RU" sz="2200" b="0" dirty="0"/>
              <a:t>Этапы реализации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68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536" y="1628800"/>
            <a:ext cx="8424614" cy="460848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/>
              <a:t>Организационная форма:</a:t>
            </a:r>
            <a:br>
              <a:rPr lang="ru-RU" dirty="0"/>
            </a:br>
            <a:r>
              <a:rPr lang="ru-RU" b="0" dirty="0"/>
              <a:t>Государственно – частное предприятие с участием иностранных инвесторов </a:t>
            </a:r>
          </a:p>
          <a:p>
            <a:pPr marL="342900" indent="-342900">
              <a:buAutoNum type="arabicPeriod"/>
            </a:pPr>
            <a:r>
              <a:rPr lang="ru-RU" dirty="0"/>
              <a:t>Пропускная способность:</a:t>
            </a:r>
            <a:br>
              <a:rPr lang="ru-RU" dirty="0"/>
            </a:br>
            <a:r>
              <a:rPr lang="ru-RU" b="0" dirty="0"/>
              <a:t>120 млн. автомобилей / год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dirty="0"/>
              <a:t>Протяженность трассы:</a:t>
            </a:r>
            <a:br>
              <a:rPr lang="ru-RU" dirty="0"/>
            </a:br>
            <a:r>
              <a:rPr lang="ru-RU" b="0" dirty="0"/>
              <a:t>14 тыс. км.</a:t>
            </a:r>
          </a:p>
          <a:p>
            <a:pPr marL="342900" indent="-342900">
              <a:buAutoNum type="arabicPeriod"/>
            </a:pPr>
            <a:r>
              <a:rPr lang="ru-RU" dirty="0"/>
              <a:t>Описание трассы:</a:t>
            </a:r>
            <a:br>
              <a:rPr lang="ru-RU" dirty="0"/>
            </a:br>
            <a:r>
              <a:rPr lang="ru-RU" b="0" dirty="0"/>
              <a:t>12 (6+6) рабочих полос, включая 2 (1+1) санитарно-техническую и почтовую полосы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ru-RU" dirty="0"/>
              <a:t>Объем иностранных инвестиций:</a:t>
            </a:r>
            <a:br>
              <a:rPr lang="ru-RU" dirty="0"/>
            </a:br>
            <a:r>
              <a:rPr lang="en-US" b="0" dirty="0"/>
              <a:t>$ </a:t>
            </a:r>
            <a:r>
              <a:rPr lang="ru-RU" b="0" dirty="0"/>
              <a:t>3 трлн. 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Комплексный проект «Золотой тракт»</a:t>
            </a:r>
            <a:br>
              <a:rPr lang="ru-RU" dirty="0"/>
            </a:br>
            <a:r>
              <a:rPr lang="ru-RU" sz="1800" b="0" dirty="0"/>
              <a:t>Краткое описание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95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" y="4509120"/>
            <a:ext cx="9143998" cy="2349818"/>
          </a:xfrm>
          <a:prstGeom prst="rect">
            <a:avLst/>
          </a:prstGeom>
          <a:solidFill>
            <a:schemeClr val="bg2">
              <a:lumMod val="90000"/>
            </a:scheme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2053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12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51920" y="5949529"/>
            <a:ext cx="4770833" cy="49244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b">
            <a:spAutoFit/>
          </a:bodyPr>
          <a:lstStyle/>
          <a:p>
            <a:pPr algn="r"/>
            <a:r>
              <a:rPr lang="ru-RU" sz="1600" dirty="0"/>
              <a:t>125009,  г. Москва, </a:t>
            </a:r>
          </a:p>
          <a:p>
            <a:pPr algn="r"/>
            <a:r>
              <a:rPr lang="ru-RU" sz="1600" dirty="0"/>
              <a:t>Ул. Газетный переулок 9\2</a:t>
            </a:r>
            <a:endParaRPr lang="ru-RU" sz="16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667579" y="5560918"/>
            <a:ext cx="1955173" cy="246221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b">
            <a:spAutoFit/>
          </a:bodyPr>
          <a:lstStyle/>
          <a:p>
            <a:pPr algn="r"/>
            <a:r>
              <a:rPr lang="en-US" sz="1600" dirty="0">
                <a:latin typeface="Calibri" panose="020F0502020204030204" pitchFamily="34" charset="0"/>
              </a:rPr>
              <a:t>+7 495 7289613</a:t>
            </a:r>
            <a:endParaRPr lang="ru-RU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218344" y="4926086"/>
            <a:ext cx="2404408" cy="49244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rtlCol="0" anchor="t">
            <a:spAutoFit/>
          </a:bodyPr>
          <a:lstStyle/>
          <a:p>
            <a:pPr algn="r"/>
            <a:r>
              <a:rPr lang="ru-RU" sz="1600" dirty="0">
                <a:latin typeface="Calibri" panose="020F0502020204030204" pitchFamily="34" charset="0"/>
              </a:rPr>
              <a:t>www.npitr.ru </a:t>
            </a:r>
          </a:p>
          <a:p>
            <a:pPr algn="r"/>
            <a:r>
              <a:rPr lang="en-US" sz="1600" dirty="0">
                <a:latin typeface="Calibri" panose="020F0502020204030204" pitchFamily="34" charset="0"/>
              </a:rPr>
              <a:t>nosenkoav@npitr.ru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849" y="2924944"/>
            <a:ext cx="8496299" cy="18002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920531">
              <a:defRPr/>
            </a:pPr>
            <a:r>
              <a:rPr lang="ru-RU" sz="4700" b="1" kern="0" dirty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Приглашаем к сотрудничеству!</a:t>
            </a:r>
            <a:endParaRPr kumimoji="0" lang="ru-RU" sz="47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64885"/>
            <a:ext cx="2157297" cy="25674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77983"/>
            <a:ext cx="1098037" cy="137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Описание существующих проектов</a:t>
            </a:r>
            <a:br>
              <a:rPr lang="en-US" sz="2800" b="0" dirty="0"/>
            </a:br>
            <a:r>
              <a:rPr lang="ru-RU" sz="2000" b="0" dirty="0"/>
              <a:t>Интеграционные логистические евразийские проекты XXI столетия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7604" y="1484784"/>
            <a:ext cx="7128792" cy="52565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tx1"/>
                </a:solidFill>
              </a:rPr>
              <a:t>Комплексный проект «Золотой тракт»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889702" y="2135181"/>
            <a:ext cx="5364596" cy="1176176"/>
            <a:chOff x="1889702" y="2135181"/>
            <a:chExt cx="5364596" cy="1176176"/>
          </a:xfrm>
          <a:solidFill>
            <a:schemeClr val="bg2">
              <a:lumMod val="90000"/>
            </a:schemeClr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3113838" y="2135181"/>
              <a:ext cx="4140460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Проект «НОВЫЙ ШЕЛКОВЫЙ ПУТЬ»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9702" y="2135181"/>
              <a:ext cx="1224136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1.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89702" y="3575341"/>
            <a:ext cx="5364596" cy="1176176"/>
            <a:chOff x="1889702" y="3575341"/>
            <a:chExt cx="5364596" cy="117617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13838" y="357534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Логистический проект «ТРАСЕКА»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89702" y="357534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2.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89702" y="5015501"/>
            <a:ext cx="5364596" cy="1176176"/>
            <a:chOff x="1889702" y="5015501"/>
            <a:chExt cx="5364596" cy="11761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113838" y="501550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Интеграционный проект Центрально-Азиатского регионального экономического сотрудничества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89702" y="501550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3.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96091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Описание существующих проектов</a:t>
            </a:r>
            <a:br>
              <a:rPr lang="en-US" sz="2800" b="0" dirty="0"/>
            </a:br>
            <a:r>
              <a:rPr lang="ru-RU" sz="2000" b="0" dirty="0"/>
              <a:t>Интеграционные логистические евразийские проекты XXI столетия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7604" y="1484784"/>
            <a:ext cx="7128792" cy="52565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tx1"/>
                </a:solidFill>
              </a:rPr>
              <a:t>Комплексный проект «Золотой тракт»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889702" y="2135181"/>
            <a:ext cx="5364596" cy="1176176"/>
            <a:chOff x="1889702" y="2135181"/>
            <a:chExt cx="5364596" cy="1176176"/>
          </a:xfrm>
          <a:solidFill>
            <a:schemeClr val="accent1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3113838" y="2135181"/>
              <a:ext cx="4140460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Проект «НОВЫЙ ШЕЛКОВЫЙ ПУТЬ»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9702" y="2135181"/>
              <a:ext cx="1224136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1.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89702" y="3575341"/>
            <a:ext cx="5364596" cy="1176176"/>
            <a:chOff x="1889702" y="3575341"/>
            <a:chExt cx="5364596" cy="117617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13838" y="357534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Логистический проект «ТРАСЕКА»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89702" y="357534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2.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89702" y="5015501"/>
            <a:ext cx="5364596" cy="1176176"/>
            <a:chOff x="1889702" y="5015501"/>
            <a:chExt cx="5364596" cy="11761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113838" y="501550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Интеграционный проект Центрально-Азиатского регионального экономического сотрудничества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89702" y="501550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3.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30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Проект «Новый шелковый путь»</a:t>
            </a:r>
            <a:br>
              <a:rPr lang="ru-RU" sz="2800" b="0" dirty="0"/>
            </a:br>
            <a:r>
              <a:rPr lang="ru-RU" sz="2200" b="0" dirty="0"/>
              <a:t>Описание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E043689-7B85-4A8F-878A-1BCCCF40EC71}"/>
              </a:ext>
            </a:extLst>
          </p:cNvPr>
          <p:cNvSpPr/>
          <p:nvPr/>
        </p:nvSpPr>
        <p:spPr>
          <a:xfrm>
            <a:off x="251520" y="1093533"/>
            <a:ext cx="8640960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Это глобальный геополитический проект создания транспортного, энергетического, торгового коридора между странами Центральной и Южной Азии, Европы и Россией, инициированный лидером КНР Си Цзиньпином в 2013 г. 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Это не просто возрождение древнего Шёлкового пути, транспортного маршрута между Востоком и Западом, это концепция — </a:t>
            </a:r>
            <a:r>
              <a:rPr lang="ru-RU" sz="1600" b="1" dirty="0">
                <a:solidFill>
                  <a:schemeClr val="tx1"/>
                </a:solidFill>
              </a:rPr>
              <a:t>«один пояс — один путь».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6681816-198B-4080-927F-79E0E087D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53" y="2821725"/>
            <a:ext cx="7063893" cy="3708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7740996" y="0"/>
            <a:ext cx="1079154" cy="548680"/>
            <a:chOff x="7740996" y="-27384"/>
            <a:chExt cx="1079154" cy="54868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100714" y="-27384"/>
              <a:ext cx="359718" cy="4046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b="1" dirty="0">
                  <a:latin typeface="Calibri" panose="020F0502020204030204" pitchFamily="34" charset="0"/>
                </a:rPr>
                <a:t>2</a:t>
              </a:r>
              <a:endParaRPr lang="ru-RU" b="1" dirty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740996" y="-27384"/>
              <a:ext cx="359718" cy="5486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b="1" dirty="0">
                  <a:latin typeface="Calibri" panose="020F0502020204030204" pitchFamily="34" charset="0"/>
                </a:rPr>
                <a:t>1</a:t>
              </a:r>
              <a:endParaRPr lang="ru-RU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460432" y="-27384"/>
              <a:ext cx="359718" cy="4046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ru-RU" b="1" dirty="0">
                  <a:latin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127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FA0E7FC-FA21-4BF2-A0D6-F9FF6024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7D2AE9-F39D-4A53-B515-7FC8A18FB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39750" indent="-539750"/>
            <a:r>
              <a:rPr lang="ru-RU" dirty="0"/>
              <a:t>Сентябрь 2013 года – </a:t>
            </a:r>
            <a:br>
              <a:rPr lang="ru-RU" dirty="0"/>
            </a:br>
            <a:r>
              <a:rPr lang="ru-RU" b="0" dirty="0"/>
              <a:t>Выдвинута концепция «Новый шелковый путь» под лозунгом «Один пояс – один путь», которая должна привести к существенному росту </a:t>
            </a:r>
            <a:r>
              <a:rPr lang="ru-RU" b="0" dirty="0" err="1"/>
              <a:t>внутриевразийской</a:t>
            </a:r>
            <a:r>
              <a:rPr lang="ru-RU" b="0" dirty="0"/>
              <a:t> торговли и к интенсификации экономического развития огромных внутренних территорий Евразии</a:t>
            </a:r>
          </a:p>
          <a:p>
            <a:pPr marL="539750" indent="-539750"/>
            <a:endParaRPr lang="ru-RU" b="0" dirty="0"/>
          </a:p>
          <a:p>
            <a:pPr marL="539750" indent="-539750"/>
            <a:r>
              <a:rPr lang="ru-RU" dirty="0"/>
              <a:t>Октябрь 2014 года</a:t>
            </a:r>
            <a:r>
              <a:rPr lang="ru-RU" b="0" dirty="0"/>
              <a:t> – </a:t>
            </a:r>
            <a:br>
              <a:rPr lang="ru-RU" b="0" dirty="0"/>
            </a:br>
            <a:r>
              <a:rPr lang="ru-RU" b="0" dirty="0"/>
              <a:t>КНР учредила Азиатский банк инфраструктурных инвестиций (АБИИ), ориентированный на выполнение тех же функций, что и МВФ и Всемирный банк.</a:t>
            </a:r>
          </a:p>
          <a:p>
            <a:pPr marL="539750" indent="-539750"/>
            <a:endParaRPr lang="ru-RU" b="0" dirty="0"/>
          </a:p>
          <a:p>
            <a:pPr marL="539750" indent="-539750"/>
            <a:r>
              <a:rPr lang="ru-RU" dirty="0"/>
              <a:t>Весна 2015 года – </a:t>
            </a:r>
            <a:br>
              <a:rPr lang="ru-RU" dirty="0"/>
            </a:br>
            <a:r>
              <a:rPr lang="ru-RU" b="0" dirty="0"/>
              <a:t>Был создан инвестиционный </a:t>
            </a:r>
            <a:r>
              <a:rPr lang="ru-RU" b="0" dirty="0">
                <a:latin typeface="+mj-lt"/>
              </a:rPr>
              <a:t>фонд </a:t>
            </a:r>
            <a:r>
              <a:rPr lang="en-US" b="0" dirty="0">
                <a:latin typeface="+mj-lt"/>
              </a:rPr>
              <a:t>Silk Road Company</a:t>
            </a:r>
            <a:r>
              <a:rPr lang="ru-RU" b="0" dirty="0">
                <a:latin typeface="+mj-lt"/>
              </a:rPr>
              <a:t> с объемом  в 40 млрд. долл.</a:t>
            </a:r>
            <a:br>
              <a:rPr lang="ru-RU" b="0" dirty="0">
                <a:latin typeface="+mj-lt"/>
              </a:rPr>
            </a:br>
            <a:r>
              <a:rPr lang="ru-RU" b="0" dirty="0">
                <a:latin typeface="+mj-lt"/>
              </a:rPr>
              <a:t>В АБИИ около 60 стран.</a:t>
            </a:r>
            <a:br>
              <a:rPr lang="ru-RU" b="0" dirty="0">
                <a:latin typeface="+mj-lt"/>
              </a:rPr>
            </a:br>
            <a:r>
              <a:rPr lang="ru-RU" b="0" dirty="0">
                <a:latin typeface="+mj-lt"/>
              </a:rPr>
              <a:t>Было предложено  объединения в совместном Китайско-Монгольско-Российском экономическом коридоре существующие в трех странах концепции транспортных мегапроектов:</a:t>
            </a:r>
            <a:br>
              <a:rPr lang="ru-RU" b="0" dirty="0">
                <a:latin typeface="+mj-lt"/>
              </a:rPr>
            </a:br>
            <a:r>
              <a:rPr lang="ru-RU" b="0" dirty="0">
                <a:latin typeface="+mj-lt"/>
              </a:rPr>
              <a:t> - «Шелковый путь»</a:t>
            </a:r>
            <a:br>
              <a:rPr lang="ru-RU" b="0" dirty="0">
                <a:latin typeface="+mj-lt"/>
              </a:rPr>
            </a:br>
            <a:r>
              <a:rPr lang="ru-RU" b="0" dirty="0">
                <a:latin typeface="+mj-lt"/>
              </a:rPr>
              <a:t> - «Степной путь»</a:t>
            </a:r>
            <a:br>
              <a:rPr lang="ru-RU" b="0" dirty="0">
                <a:latin typeface="+mj-lt"/>
              </a:rPr>
            </a:br>
            <a:r>
              <a:rPr lang="ru-RU" b="0" dirty="0">
                <a:latin typeface="+mj-lt"/>
              </a:rPr>
              <a:t> - «</a:t>
            </a:r>
            <a:r>
              <a:rPr lang="ru-RU" b="0" dirty="0" err="1">
                <a:latin typeface="+mj-lt"/>
              </a:rPr>
              <a:t>Трансевразийский</a:t>
            </a:r>
            <a:r>
              <a:rPr lang="ru-RU" b="0" dirty="0">
                <a:latin typeface="+mj-lt"/>
              </a:rPr>
              <a:t> коридор»</a:t>
            </a:r>
          </a:p>
          <a:p>
            <a:pPr marL="539750" indent="-539750"/>
            <a:r>
              <a:rPr lang="en-US" b="0" dirty="0">
                <a:latin typeface="+mj-lt"/>
              </a:rPr>
              <a:t> </a:t>
            </a:r>
            <a:endParaRPr lang="ru-RU" b="0" dirty="0">
              <a:latin typeface="+mj-lt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57D689F-DD60-4D8E-ADAC-9FD79017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Проект «Новый шелковый путь»</a:t>
            </a:r>
            <a:br>
              <a:rPr lang="ru-RU" sz="2800" b="0" dirty="0"/>
            </a:br>
            <a:r>
              <a:rPr lang="ru-RU" sz="2200" b="0" dirty="0"/>
              <a:t>Хронология – основные вехи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0714" y="0"/>
            <a:ext cx="359718" cy="548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2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40996" y="0"/>
            <a:ext cx="359718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1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60432" y="0"/>
            <a:ext cx="359718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2634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2717E13-3CA2-46E5-AF98-4189CC8D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7ACC66-AFC6-41C5-B19D-6E94C25D66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ru-RU" dirty="0"/>
              <a:t>Основные маршруты: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Северный коридор</a:t>
            </a:r>
            <a:br>
              <a:rPr lang="ru-RU" dirty="0"/>
            </a:br>
            <a:r>
              <a:rPr lang="ru-RU" b="0" dirty="0"/>
              <a:t>Проходит через территорию Россию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Центральный и южный коридор </a:t>
            </a:r>
            <a:br>
              <a:rPr lang="ru-RU" dirty="0"/>
            </a:br>
            <a:r>
              <a:rPr lang="ru-RU" b="0" dirty="0"/>
              <a:t>Проходит через территорию Центральной и Средней Азии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Трансконтинентальный коридор</a:t>
            </a:r>
            <a:br>
              <a:rPr lang="ru-RU" dirty="0"/>
            </a:br>
            <a:r>
              <a:rPr lang="ru-RU" b="0" dirty="0"/>
              <a:t>Проходит от Европы до западного Китая</a:t>
            </a:r>
          </a:p>
          <a:p>
            <a:endParaRPr lang="ru-RU" b="0" dirty="0"/>
          </a:p>
          <a:p>
            <a:r>
              <a:rPr lang="ru-RU" dirty="0"/>
              <a:t>Дополнительные маршруты: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Среднеазиатский транспортный коридор</a:t>
            </a:r>
            <a:br>
              <a:rPr lang="ru-RU" dirty="0"/>
            </a:br>
            <a:r>
              <a:rPr lang="ru-RU" b="0" dirty="0"/>
              <a:t>Проходит по территории Казахстана, Узбекистана, Туркменистана, Ирана,  Ирака, Сирии, Турции, далее в Европу через Болгарию, Румынию и Чехию в Германию.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Морской путь</a:t>
            </a:r>
            <a:br>
              <a:rPr lang="ru-RU" b="0" dirty="0"/>
            </a:br>
            <a:r>
              <a:rPr lang="ru-RU" b="0" dirty="0"/>
              <a:t>Проходит из Гуанчжоу в Китае вдоль берегов Вьетнама, Таиланда, Малайзии, Сингапура и Индонезии, мимо Индии в Красное море с ответвлениями в Персидский залив и в Африку, а через Суэцкий канал в Средиземноморье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Арктический маршрут</a:t>
            </a:r>
            <a:br>
              <a:rPr lang="ru-RU" dirty="0"/>
            </a:br>
            <a:r>
              <a:rPr lang="ru-RU" b="0" dirty="0"/>
              <a:t>Обсуждается возможность включения проекта развития Северного морского пути (СМП) в стратегию «Нового шелкового пути»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DE0CC53-0D68-4F80-A100-BFA63278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Проект «Новый шелковый путь»</a:t>
            </a:r>
            <a:br>
              <a:rPr lang="ru-RU" b="0" dirty="0"/>
            </a:br>
            <a:r>
              <a:rPr lang="ru-RU" sz="2200" b="0" dirty="0"/>
              <a:t>Транспортные коридоры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100714" y="0"/>
            <a:ext cx="359718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40996" y="0"/>
            <a:ext cx="359718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1</a:t>
            </a:r>
            <a:endParaRPr lang="ru-RU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0"/>
            <a:ext cx="359718" cy="548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7608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Описание существующих проектов</a:t>
            </a:r>
            <a:br>
              <a:rPr lang="en-US" sz="2800" b="0" dirty="0"/>
            </a:br>
            <a:r>
              <a:rPr lang="ru-RU" sz="2000" b="0" dirty="0"/>
              <a:t>Интеграционные логистические евразийские проекты XXI столетия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7604" y="1484784"/>
            <a:ext cx="7128792" cy="52565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tx1"/>
                </a:solidFill>
              </a:rPr>
              <a:t>Комплексный проект «Золотой тракт»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889702" y="2135181"/>
            <a:ext cx="5364596" cy="1176176"/>
            <a:chOff x="1889702" y="2135181"/>
            <a:chExt cx="5364596" cy="1176176"/>
          </a:xfrm>
          <a:solidFill>
            <a:schemeClr val="bg2">
              <a:lumMod val="90000"/>
            </a:schemeClr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3113838" y="2135181"/>
              <a:ext cx="4140460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Проект «НОВЫЙ ШЕЛКОВЫЙ ПУТЬ»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9702" y="2135181"/>
              <a:ext cx="1224136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1.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89702" y="3575341"/>
            <a:ext cx="5364596" cy="1176176"/>
            <a:chOff x="1889702" y="3575341"/>
            <a:chExt cx="5364596" cy="1176176"/>
          </a:xfrm>
          <a:solidFill>
            <a:schemeClr val="accent1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3113838" y="3575341"/>
              <a:ext cx="4140460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Логистический проект «ТРАСЕКА»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89702" y="3575341"/>
              <a:ext cx="1224136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2.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89702" y="5015501"/>
            <a:ext cx="5364596" cy="1176176"/>
            <a:chOff x="1889702" y="5015501"/>
            <a:chExt cx="5364596" cy="11761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113838" y="501550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Интеграционный проект Центрально-Азиатского регионального экономического сотрудничества</a:t>
              </a: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89702" y="501550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3.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60678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Проект «ТРАСЕКА»</a:t>
            </a:r>
            <a:br>
              <a:rPr lang="ru-RU" sz="2800" b="0" dirty="0"/>
            </a:br>
            <a:r>
              <a:rPr lang="ru-RU" sz="2200" b="0" dirty="0"/>
              <a:t>Описание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43689-7B85-4A8F-878A-1BCCCF40EC71}"/>
              </a:ext>
            </a:extLst>
          </p:cNvPr>
          <p:cNvSpPr/>
          <p:nvPr/>
        </p:nvSpPr>
        <p:spPr>
          <a:xfrm>
            <a:off x="251520" y="1268760"/>
            <a:ext cx="8640960" cy="5184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Проект «ТРАСЕКА» (аббревиатура от англ. </a:t>
            </a:r>
            <a:r>
              <a:rPr lang="ru-RU" sz="1600" dirty="0" err="1">
                <a:solidFill>
                  <a:schemeClr val="tx1"/>
                </a:solidFill>
              </a:rPr>
              <a:t>Transport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Corridor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EuropeCaucasus-Asia</a:t>
            </a:r>
            <a:r>
              <a:rPr lang="ru-RU" sz="1600" dirty="0">
                <a:solidFill>
                  <a:schemeClr val="tx1"/>
                </a:solidFill>
              </a:rPr>
              <a:t>) была создана в 1993 г. 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Основное направление деятельности </a:t>
            </a:r>
            <a:r>
              <a:rPr lang="ru-RU" sz="1600" dirty="0">
                <a:solidFill>
                  <a:schemeClr val="tx1"/>
                </a:solidFill>
              </a:rPr>
              <a:t>– развитие транспортного коридора из Европы в страны Центральной Азии через Черное море, Кавказ и Каспийское море. В аналитических документах СНГ проект оценивается как один из основных международных транспортных коридоров СНГ в обход России. 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Проект ориентируется на перевозку груза по единому для всего маршрута транспортному документу при использовании различных видов транспорта.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Участники: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1993 г. - Азербайджан, Армения, Грузия, Казахстан, Киргизия, Таджикистан, Туркменистан и Узбекистан.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1997 г. - Молдова, Монголия и Украина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2000 г. – Турция, Румыния и Болгария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2009 г. -  Иран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Основная проблема: </a:t>
            </a:r>
            <a:r>
              <a:rPr lang="ru-RU" sz="1600" dirty="0">
                <a:solidFill>
                  <a:schemeClr val="tx1"/>
                </a:solidFill>
              </a:rPr>
              <a:t>трудность введения единого перевозочного тарифа и большие задержки транспортных средств на пограничных пунктах</a:t>
            </a: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1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Описание существующих проектов</a:t>
            </a:r>
            <a:br>
              <a:rPr lang="en-US" sz="2800" b="0" dirty="0"/>
            </a:br>
            <a:r>
              <a:rPr lang="ru-RU" sz="2000" b="0" dirty="0"/>
              <a:t>Интеграционные логистические евразийские проекты XXI столетия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07604" y="1484784"/>
            <a:ext cx="7128792" cy="52565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tx1"/>
                </a:solidFill>
              </a:rPr>
              <a:t>Комплексный проект «Золотой тракт»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889702" y="2135181"/>
            <a:ext cx="5364596" cy="1176176"/>
            <a:chOff x="1889702" y="2135181"/>
            <a:chExt cx="5364596" cy="1176176"/>
          </a:xfrm>
          <a:solidFill>
            <a:schemeClr val="bg2">
              <a:lumMod val="90000"/>
            </a:schemeClr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3113838" y="2135181"/>
              <a:ext cx="4140460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Проект «НОВЫЙ ШЕЛКОВЫЙ ПУТЬ»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9702" y="2135181"/>
              <a:ext cx="1224136" cy="117617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1.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89702" y="3575341"/>
            <a:ext cx="5364596" cy="1176176"/>
            <a:chOff x="1889702" y="3575341"/>
            <a:chExt cx="5364596" cy="117617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13838" y="3575341"/>
              <a:ext cx="4140460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Логистический проект «ТРАСЕКА»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889702" y="3575341"/>
              <a:ext cx="1224136" cy="1176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2.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89702" y="5015501"/>
            <a:ext cx="5364596" cy="1176176"/>
            <a:chOff x="1889702" y="5015501"/>
            <a:chExt cx="5364596" cy="1176176"/>
          </a:xfrm>
          <a:solidFill>
            <a:schemeClr val="accent1"/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3113838" y="5015501"/>
              <a:ext cx="4140460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Интеграционный проект Центрально-Азиатского регионального экономического сотрудничества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89702" y="5015501"/>
              <a:ext cx="1224136" cy="117617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3.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514035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Другая 4">
      <a:dk1>
        <a:sysClr val="windowText" lastClr="000000"/>
      </a:dk1>
      <a:lt1>
        <a:sysClr val="window" lastClr="FFFFFF"/>
      </a:lt1>
      <a:dk2>
        <a:srgbClr val="333333"/>
      </a:dk2>
      <a:lt2>
        <a:srgbClr val="D6E7F2"/>
      </a:lt2>
      <a:accent1>
        <a:srgbClr val="00548F"/>
      </a:accent1>
      <a:accent2>
        <a:srgbClr val="3678A6"/>
      </a:accent2>
      <a:accent3>
        <a:srgbClr val="6699BA"/>
      </a:accent3>
      <a:accent4>
        <a:srgbClr val="21A76A"/>
      </a:accent4>
      <a:accent5>
        <a:srgbClr val="F2642F"/>
      </a:accent5>
      <a:accent6>
        <a:srgbClr val="F2C02F"/>
      </a:accent6>
      <a:hlink>
        <a:srgbClr val="00548F"/>
      </a:hlink>
      <a:folHlink>
        <a:srgbClr val="3678A6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новной слайд">
  <a:themeElements>
    <a:clrScheme name="Другая 4">
      <a:dk1>
        <a:sysClr val="windowText" lastClr="000000"/>
      </a:dk1>
      <a:lt1>
        <a:sysClr val="window" lastClr="FFFFFF"/>
      </a:lt1>
      <a:dk2>
        <a:srgbClr val="333333"/>
      </a:dk2>
      <a:lt2>
        <a:srgbClr val="D6E7F2"/>
      </a:lt2>
      <a:accent1>
        <a:srgbClr val="00548F"/>
      </a:accent1>
      <a:accent2>
        <a:srgbClr val="3678A6"/>
      </a:accent2>
      <a:accent3>
        <a:srgbClr val="6699BA"/>
      </a:accent3>
      <a:accent4>
        <a:srgbClr val="21A76A"/>
      </a:accent4>
      <a:accent5>
        <a:srgbClr val="F2642F"/>
      </a:accent5>
      <a:accent6>
        <a:srgbClr val="F2C02F"/>
      </a:accent6>
      <a:hlink>
        <a:srgbClr val="00548F"/>
      </a:hlink>
      <a:folHlink>
        <a:srgbClr val="3678A6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держание">
  <a:themeElements>
    <a:clrScheme name="Другая 4">
      <a:dk1>
        <a:sysClr val="windowText" lastClr="000000"/>
      </a:dk1>
      <a:lt1>
        <a:sysClr val="window" lastClr="FFFFFF"/>
      </a:lt1>
      <a:dk2>
        <a:srgbClr val="333333"/>
      </a:dk2>
      <a:lt2>
        <a:srgbClr val="D6E7F2"/>
      </a:lt2>
      <a:accent1>
        <a:srgbClr val="00548F"/>
      </a:accent1>
      <a:accent2>
        <a:srgbClr val="3678A6"/>
      </a:accent2>
      <a:accent3>
        <a:srgbClr val="6699BA"/>
      </a:accent3>
      <a:accent4>
        <a:srgbClr val="21A76A"/>
      </a:accent4>
      <a:accent5>
        <a:srgbClr val="F2642F"/>
      </a:accent5>
      <a:accent6>
        <a:srgbClr val="F2C02F"/>
      </a:accent6>
      <a:hlink>
        <a:srgbClr val="00548F"/>
      </a:hlink>
      <a:folHlink>
        <a:srgbClr val="3678A6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Другая 4">
      <a:dk1>
        <a:sysClr val="windowText" lastClr="000000"/>
      </a:dk1>
      <a:lt1>
        <a:sysClr val="window" lastClr="FFFFFF"/>
      </a:lt1>
      <a:dk2>
        <a:srgbClr val="333333"/>
      </a:dk2>
      <a:lt2>
        <a:srgbClr val="D6E7F2"/>
      </a:lt2>
      <a:accent1>
        <a:srgbClr val="00548F"/>
      </a:accent1>
      <a:accent2>
        <a:srgbClr val="3678A6"/>
      </a:accent2>
      <a:accent3>
        <a:srgbClr val="6699BA"/>
      </a:accent3>
      <a:accent4>
        <a:srgbClr val="21A76A"/>
      </a:accent4>
      <a:accent5>
        <a:srgbClr val="F2642F"/>
      </a:accent5>
      <a:accent6>
        <a:srgbClr val="F2C02F"/>
      </a:accent6>
      <a:hlink>
        <a:srgbClr val="00548F"/>
      </a:hlink>
      <a:folHlink>
        <a:srgbClr val="3678A6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846</Words>
  <Application>Microsoft Office PowerPoint</Application>
  <PresentationFormat>Экран (4:3)</PresentationFormat>
  <Paragraphs>176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</vt:lpstr>
      <vt:lpstr>Tw Cen MT</vt:lpstr>
      <vt:lpstr>Verdana</vt:lpstr>
      <vt:lpstr>Презентация</vt:lpstr>
      <vt:lpstr>Основной слайд</vt:lpstr>
      <vt:lpstr>1_Содержание</vt:lpstr>
      <vt:lpstr>2_Тема Office</vt:lpstr>
      <vt:lpstr>Презентация PowerPoint</vt:lpstr>
      <vt:lpstr>Описание существующих проектов Интеграционные логистические евразийские проекты XXI столетия</vt:lpstr>
      <vt:lpstr>Описание существующих проектов Интеграционные логистические евразийские проекты XXI столетия</vt:lpstr>
      <vt:lpstr>Проект «Новый шелковый путь» Описание</vt:lpstr>
      <vt:lpstr>Проект «Новый шелковый путь» Хронология – основные вехи</vt:lpstr>
      <vt:lpstr>Проект «Новый шелковый путь» Транспортные коридоры</vt:lpstr>
      <vt:lpstr>Описание существующих проектов Интеграционные логистические евразийские проекты XXI столетия</vt:lpstr>
      <vt:lpstr>Проект «ТРАСЕКА» Описание</vt:lpstr>
      <vt:lpstr>Описание существующих проектов Интеграционные логистические евразийские проекты XXI столетия</vt:lpstr>
      <vt:lpstr>Проект «ЦАРЭС» Описание</vt:lpstr>
      <vt:lpstr>Комплексный проект «Золотой тракт» ДВА СВЕТА – ДВА МАТЕРИКА – ДВА ОКЕАНА</vt:lpstr>
      <vt:lpstr>Комплексный проект «Золотой тракт» Предпосылки</vt:lpstr>
      <vt:lpstr>Комплексный проект «Золотой тракт» Маршрут</vt:lpstr>
      <vt:lpstr>Комплексный проект «Золотой тракт» Описание проекта (маршрута между странами Европы и Азии) </vt:lpstr>
      <vt:lpstr>Комплексный проект «Золотой тракт» Этапы реализации</vt:lpstr>
      <vt:lpstr>Комплексный проект «Золотой тракт» Краткое описание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INN23</dc:creator>
  <cp:lastModifiedBy>KotNotebook</cp:lastModifiedBy>
  <cp:revision>96</cp:revision>
  <dcterms:created xsi:type="dcterms:W3CDTF">2017-08-31T12:17:03Z</dcterms:created>
  <dcterms:modified xsi:type="dcterms:W3CDTF">2019-07-25T18:41:58Z</dcterms:modified>
</cp:coreProperties>
</file>