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2" r:id="rId4"/>
  </p:sldMasterIdLst>
  <p:notesMasterIdLst>
    <p:notesMasterId r:id="rId21"/>
  </p:notesMasterIdLst>
  <p:sldIdLst>
    <p:sldId id="262" r:id="rId5"/>
    <p:sldId id="263" r:id="rId6"/>
    <p:sldId id="256" r:id="rId7"/>
    <p:sldId id="257" r:id="rId8"/>
    <p:sldId id="265" r:id="rId9"/>
    <p:sldId id="258" r:id="rId10"/>
    <p:sldId id="266" r:id="rId11"/>
    <p:sldId id="267" r:id="rId12"/>
    <p:sldId id="268" r:id="rId13"/>
    <p:sldId id="269" r:id="rId14"/>
    <p:sldId id="259" r:id="rId15"/>
    <p:sldId id="260" r:id="rId16"/>
    <p:sldId id="264" r:id="rId17"/>
    <p:sldId id="270" r:id="rId18"/>
    <p:sldId id="271" r:id="rId19"/>
    <p:sldId id="26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156">
          <p15:clr>
            <a:srgbClr val="A4A3A4"/>
          </p15:clr>
        </p15:guide>
        <p15:guide id="3" orient="horz" pos="618">
          <p15:clr>
            <a:srgbClr val="A4A3A4"/>
          </p15:clr>
        </p15:guide>
        <p15:guide id="4" orient="horz" pos="754">
          <p15:clr>
            <a:srgbClr val="A4A3A4"/>
          </p15:clr>
        </p15:guide>
        <p15:guide id="5" orient="horz" pos="3929">
          <p15:clr>
            <a:srgbClr val="A4A3A4"/>
          </p15:clr>
        </p15:guide>
        <p15:guide id="6" pos="5556">
          <p15:clr>
            <a:srgbClr val="A4A3A4"/>
          </p15:clr>
        </p15:guide>
        <p15:guide id="7" pos="204">
          <p15:clr>
            <a:srgbClr val="A4A3A4"/>
          </p15:clr>
        </p15:guide>
        <p15:guide id="8" pos="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164"/>
        <p:guide orient="horz" pos="4156"/>
        <p:guide orient="horz" pos="618"/>
        <p:guide orient="horz" pos="754"/>
        <p:guide orient="horz" pos="3929"/>
        <p:guide pos="5556"/>
        <p:guide pos="204"/>
        <p:guide pos="61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5CBCA-7D4D-4EAE-8AFB-6E9CD9E3A07B}" type="datetimeFigureOut">
              <a:rPr lang="ru-RU" smtClean="0"/>
              <a:t>17.10.2018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A499C-AF0E-40C0-A3DE-A273B9E0BD6F}" type="slidenum">
              <a:rPr lang="ru-RU" smtClean="0"/>
              <a:t>‹#›</a:t>
            </a:fld>
            <a:endParaRPr lang="ru-RU" dirty="0"/>
          </a:p>
        </p:txBody>
      </p:sp>
    </p:spTree>
    <p:extLst>
      <p:ext uri="{BB962C8B-B14F-4D97-AF65-F5344CB8AC3E}">
        <p14:creationId xmlns:p14="http://schemas.microsoft.com/office/powerpoint/2010/main" val="353409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Заголовок 6"/>
          <p:cNvSpPr>
            <a:spLocks noGrp="1"/>
          </p:cNvSpPr>
          <p:nvPr>
            <p:ph type="title" hasCustomPrompt="1"/>
          </p:nvPr>
        </p:nvSpPr>
        <p:spPr>
          <a:xfrm>
            <a:off x="323850" y="260350"/>
            <a:ext cx="8496300" cy="720725"/>
          </a:xfrm>
          <a:prstGeom prst="rect">
            <a:avLst/>
          </a:prstGeom>
        </p:spPr>
        <p:txBody>
          <a:bodyPr>
            <a:normAutofit/>
          </a:bodyPr>
          <a:lstStyle>
            <a:lvl1pPr algn="l">
              <a:defRPr sz="2400" b="1">
                <a:solidFill>
                  <a:schemeClr val="accent1"/>
                </a:solidFill>
              </a:defRPr>
            </a:lvl1pPr>
          </a:lstStyle>
          <a:p>
            <a:r>
              <a:rPr lang="ru-RU" dirty="0" smtClean="0"/>
              <a:t>Заголовок</a:t>
            </a:r>
            <a:endParaRPr lang="ru-RU" dirty="0"/>
          </a:p>
        </p:txBody>
      </p:sp>
      <p:sp>
        <p:nvSpPr>
          <p:cNvPr id="9" name="Нижний колонтитул 8"/>
          <p:cNvSpPr>
            <a:spLocks noGrp="1"/>
          </p:cNvSpPr>
          <p:nvPr>
            <p:ph type="ftr" sz="quarter" idx="11"/>
          </p:nvPr>
        </p:nvSpPr>
        <p:spPr>
          <a:xfrm>
            <a:off x="302146" y="6232525"/>
            <a:ext cx="7222182" cy="365125"/>
          </a:xfrm>
          <a:prstGeom prst="rect">
            <a:avLst/>
          </a:prstGeom>
        </p:spPr>
        <p:txBody>
          <a:bodyPr/>
          <a:lstStyle>
            <a:lvl1pPr algn="l">
              <a:defRPr sz="1000">
                <a:solidFill>
                  <a:schemeClr val="tx1">
                    <a:lumMod val="50000"/>
                    <a:lumOff val="50000"/>
                  </a:schemeClr>
                </a:solidFill>
              </a:defRPr>
            </a:lvl1pPr>
          </a:lstStyle>
          <a:p>
            <a:r>
              <a:rPr lang="ru-RU" dirty="0" smtClean="0"/>
              <a:t>*нижний колонтитул</a:t>
            </a:r>
            <a:endParaRPr lang="ru-RU" dirty="0"/>
          </a:p>
        </p:txBody>
      </p:sp>
      <p:sp>
        <p:nvSpPr>
          <p:cNvPr id="10" name="Номер слайда 9"/>
          <p:cNvSpPr>
            <a:spLocks noGrp="1"/>
          </p:cNvSpPr>
          <p:nvPr>
            <p:ph type="sldNum" sz="quarter" idx="12"/>
          </p:nvPr>
        </p:nvSpPr>
        <p:spPr>
          <a:xfrm>
            <a:off x="7740352" y="6213053"/>
            <a:ext cx="1063238" cy="365125"/>
          </a:xfrm>
          <a:prstGeom prst="rect">
            <a:avLst/>
          </a:prstGeom>
        </p:spPr>
        <p:txBody>
          <a:bodyPr anchor="b"/>
          <a:lstStyle>
            <a:lvl1pPr algn="r">
              <a:defRPr sz="1000">
                <a:solidFill>
                  <a:schemeClr val="accent1"/>
                </a:solidFill>
              </a:defRPr>
            </a:lvl1pPr>
          </a:lstStyle>
          <a:p>
            <a:fld id="{B19B0651-EE4F-4900-A07F-96A6BFA9D0F0}" type="slidenum">
              <a:rPr lang="ru-RU" smtClean="0"/>
              <a:pPr/>
              <a:t>‹#›</a:t>
            </a:fld>
            <a:endParaRPr lang="ru-RU" dirty="0"/>
          </a:p>
        </p:txBody>
      </p:sp>
      <p:sp>
        <p:nvSpPr>
          <p:cNvPr id="11" name="Текст 15"/>
          <p:cNvSpPr>
            <a:spLocks noGrp="1"/>
          </p:cNvSpPr>
          <p:nvPr>
            <p:ph idx="1"/>
          </p:nvPr>
        </p:nvSpPr>
        <p:spPr>
          <a:xfrm>
            <a:off x="323850" y="1196975"/>
            <a:ext cx="8496300" cy="468029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9" name="Нижний колонтитул 8"/>
          <p:cNvSpPr>
            <a:spLocks noGrp="1"/>
          </p:cNvSpPr>
          <p:nvPr>
            <p:ph type="ftr" sz="quarter" idx="11"/>
          </p:nvPr>
        </p:nvSpPr>
        <p:spPr>
          <a:xfrm>
            <a:off x="302146" y="6232525"/>
            <a:ext cx="7222182" cy="365125"/>
          </a:xfrm>
          <a:prstGeom prst="rect">
            <a:avLst/>
          </a:prstGeom>
        </p:spPr>
        <p:txBody>
          <a:bodyPr/>
          <a:lstStyle>
            <a:lvl1pPr algn="l">
              <a:defRPr sz="1000">
                <a:solidFill>
                  <a:schemeClr val="tx1">
                    <a:lumMod val="50000"/>
                    <a:lumOff val="50000"/>
                  </a:schemeClr>
                </a:solidFill>
              </a:defRPr>
            </a:lvl1pPr>
          </a:lstStyle>
          <a:p>
            <a:r>
              <a:rPr lang="ru-RU" dirty="0" smtClean="0"/>
              <a:t>*нижний колонтитул</a:t>
            </a:r>
            <a:endParaRPr lang="ru-RU" dirty="0"/>
          </a:p>
        </p:txBody>
      </p:sp>
      <p:sp>
        <p:nvSpPr>
          <p:cNvPr id="10" name="Номер слайда 9"/>
          <p:cNvSpPr>
            <a:spLocks noGrp="1"/>
          </p:cNvSpPr>
          <p:nvPr>
            <p:ph type="sldNum" sz="quarter" idx="12"/>
          </p:nvPr>
        </p:nvSpPr>
        <p:spPr>
          <a:xfrm>
            <a:off x="7740352" y="6213053"/>
            <a:ext cx="1063238" cy="365125"/>
          </a:xfrm>
          <a:prstGeom prst="rect">
            <a:avLst/>
          </a:prstGeom>
        </p:spPr>
        <p:txBody>
          <a:bodyPr/>
          <a:lstStyle>
            <a:lvl1pPr>
              <a:defRPr sz="1000">
                <a:solidFill>
                  <a:schemeClr val="accent1"/>
                </a:solidFill>
              </a:defRPr>
            </a:lvl1pPr>
          </a:lstStyle>
          <a:p>
            <a:fld id="{B19B0651-EE4F-4900-A07F-96A6BFA9D0F0}" type="slidenum">
              <a:rPr lang="ru-RU" smtClean="0"/>
              <a:pPr/>
              <a:t>‹#›</a:t>
            </a:fld>
            <a:endParaRPr lang="ru-RU" dirty="0"/>
          </a:p>
        </p:txBody>
      </p:sp>
      <p:sp>
        <p:nvSpPr>
          <p:cNvPr id="3" name="Текст 2"/>
          <p:cNvSpPr>
            <a:spLocks noGrp="1"/>
          </p:cNvSpPr>
          <p:nvPr>
            <p:ph type="body" sz="quarter" idx="13"/>
          </p:nvPr>
        </p:nvSpPr>
        <p:spPr>
          <a:xfrm>
            <a:off x="971550" y="1196975"/>
            <a:ext cx="7848600" cy="5040313"/>
          </a:xfrm>
          <a:prstGeom prst="rect">
            <a:avLst/>
          </a:prstGeom>
        </p:spPr>
        <p:txBody>
          <a:bodyPr/>
          <a:lstStyle>
            <a:lvl1pPr>
              <a:defRPr sz="1800" b="1"/>
            </a:lvl1pPr>
            <a:lvl2pPr marL="742950" indent="-285750">
              <a:buFont typeface="Arial" panose="020B0604020202020204" pitchFamily="34" charset="0"/>
              <a:buChar char="•"/>
              <a:defRPr sz="1600"/>
            </a:lvl2pPr>
            <a:lvl3pPr>
              <a:defRPr sz="1600"/>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8" name="Заголовок 6"/>
          <p:cNvSpPr>
            <a:spLocks noGrp="1"/>
          </p:cNvSpPr>
          <p:nvPr>
            <p:ph type="title" hasCustomPrompt="1"/>
          </p:nvPr>
        </p:nvSpPr>
        <p:spPr>
          <a:xfrm>
            <a:off x="323850" y="260350"/>
            <a:ext cx="8496300" cy="720725"/>
          </a:xfrm>
          <a:prstGeom prst="rect">
            <a:avLst/>
          </a:prstGeom>
        </p:spPr>
        <p:txBody>
          <a:bodyPr>
            <a:normAutofit/>
          </a:bodyPr>
          <a:lstStyle>
            <a:lvl1pPr algn="l">
              <a:defRPr sz="2400" b="1">
                <a:solidFill>
                  <a:schemeClr val="accent1"/>
                </a:solidFill>
              </a:defRPr>
            </a:lvl1pPr>
          </a:lstStyle>
          <a:p>
            <a:r>
              <a:rPr lang="ru-RU" dirty="0" smtClean="0"/>
              <a:t>Содержание</a:t>
            </a:r>
            <a:endParaRPr lang="ru-RU" dirty="0"/>
          </a:p>
        </p:txBody>
      </p:sp>
    </p:spTree>
    <p:extLst>
      <p:ext uri="{BB962C8B-B14F-4D97-AF65-F5344CB8AC3E}">
        <p14:creationId xmlns:p14="http://schemas.microsoft.com/office/powerpoint/2010/main" val="715953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Нижний колонтитул 8"/>
          <p:cNvSpPr>
            <a:spLocks noGrp="1"/>
          </p:cNvSpPr>
          <p:nvPr>
            <p:ph type="ftr" sz="quarter" idx="3"/>
          </p:nvPr>
        </p:nvSpPr>
        <p:spPr>
          <a:xfrm>
            <a:off x="302146" y="5949279"/>
            <a:ext cx="8518004" cy="288009"/>
          </a:xfrm>
          <a:prstGeom prst="rect">
            <a:avLst/>
          </a:prstGeom>
        </p:spPr>
        <p:txBody>
          <a:bodyPr/>
          <a:lstStyle>
            <a:lvl1pPr algn="l">
              <a:defRPr sz="1000">
                <a:solidFill>
                  <a:schemeClr val="tx1">
                    <a:lumMod val="50000"/>
                    <a:lumOff val="50000"/>
                  </a:schemeClr>
                </a:solidFill>
              </a:defRPr>
            </a:lvl1pPr>
          </a:lstStyle>
          <a:p>
            <a:r>
              <a:rPr lang="ru-RU" dirty="0" smtClean="0"/>
              <a:t>*нижний колонтитул</a:t>
            </a:r>
            <a:endParaRPr lang="ru-RU" dirty="0"/>
          </a:p>
        </p:txBody>
      </p:sp>
      <p:sp>
        <p:nvSpPr>
          <p:cNvPr id="9" name="Номер слайда 9"/>
          <p:cNvSpPr>
            <a:spLocks noGrp="1"/>
          </p:cNvSpPr>
          <p:nvPr>
            <p:ph type="sldNum" sz="quarter" idx="4"/>
          </p:nvPr>
        </p:nvSpPr>
        <p:spPr>
          <a:xfrm>
            <a:off x="7740352" y="6213053"/>
            <a:ext cx="1063238" cy="365125"/>
          </a:xfrm>
          <a:prstGeom prst="rect">
            <a:avLst/>
          </a:prstGeom>
        </p:spPr>
        <p:txBody>
          <a:bodyPr anchor="b"/>
          <a:lstStyle>
            <a:lvl1pPr algn="r">
              <a:defRPr sz="1000">
                <a:solidFill>
                  <a:schemeClr val="accent1"/>
                </a:solidFill>
              </a:defRPr>
            </a:lvl1pPr>
          </a:lstStyle>
          <a:p>
            <a:fld id="{B19B0651-EE4F-4900-A07F-96A6BFA9D0F0}" type="slidenum">
              <a:rPr lang="ru-RU" smtClean="0"/>
              <a:pPr/>
              <a:t>‹#›</a:t>
            </a:fld>
            <a:endParaRPr lang="ru-RU" dirty="0"/>
          </a:p>
        </p:txBody>
      </p:sp>
      <p:sp>
        <p:nvSpPr>
          <p:cNvPr id="16" name="Текст 15"/>
          <p:cNvSpPr>
            <a:spLocks noGrp="1"/>
          </p:cNvSpPr>
          <p:nvPr>
            <p:ph type="body" idx="1"/>
          </p:nvPr>
        </p:nvSpPr>
        <p:spPr>
          <a:xfrm>
            <a:off x="323850" y="1196975"/>
            <a:ext cx="8496300" cy="4680297"/>
          </a:xfrm>
          <a:prstGeom prst="rect">
            <a:avLst/>
          </a:prstGeom>
        </p:spPr>
        <p:txBody>
          <a:bodyPr vert="horz" lIns="91440" tIns="45720" rIns="91440" bIns="45720" rtlCol="0">
            <a:normAutofit/>
          </a:bodyPr>
          <a:lstStyle/>
          <a:p>
            <a:pPr lvl="0"/>
            <a:r>
              <a:rPr lang="ru-RU" dirty="0" smtClean="0"/>
              <a:t>Текст </a:t>
            </a:r>
          </a:p>
          <a:p>
            <a:pPr lvl="0"/>
            <a:endParaRPr lang="ru-RU" dirty="0"/>
          </a:p>
        </p:txBody>
      </p:sp>
      <p:sp>
        <p:nvSpPr>
          <p:cNvPr id="19" name="Заголовок 6"/>
          <p:cNvSpPr txBox="1">
            <a:spLocks/>
          </p:cNvSpPr>
          <p:nvPr/>
        </p:nvSpPr>
        <p:spPr>
          <a:xfrm>
            <a:off x="323850" y="260350"/>
            <a:ext cx="8496300" cy="720725"/>
          </a:xfrm>
          <a:prstGeom prst="rect">
            <a:avLst/>
          </a:prstGeom>
        </p:spPr>
        <p:txBody>
          <a:bodyPr>
            <a:norm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Заголовок 6"/>
          <p:cNvSpPr txBox="1">
            <a:spLocks/>
          </p:cNvSpPr>
          <p:nvPr userDrawn="1"/>
        </p:nvSpPr>
        <p:spPr>
          <a:xfrm>
            <a:off x="323850" y="260350"/>
            <a:ext cx="8496300" cy="720725"/>
          </a:xfrm>
          <a:prstGeom prst="rect">
            <a:avLst/>
          </a:prstGeom>
        </p:spPr>
        <p:txBody>
          <a:bodyPr>
            <a:norm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ru-RU" dirty="0" smtClean="0"/>
              <a:t>Заголовок</a:t>
            </a:r>
            <a:endParaRPr lang="ru-RU" dirty="0"/>
          </a:p>
        </p:txBody>
      </p:sp>
      <p:sp>
        <p:nvSpPr>
          <p:cNvPr id="13" name="Нижний колонтитул 8"/>
          <p:cNvSpPr>
            <a:spLocks noGrp="1"/>
          </p:cNvSpPr>
          <p:nvPr>
            <p:ph type="ftr" sz="quarter" idx="3"/>
          </p:nvPr>
        </p:nvSpPr>
        <p:spPr>
          <a:xfrm>
            <a:off x="302146" y="6232525"/>
            <a:ext cx="7222182" cy="365125"/>
          </a:xfrm>
          <a:prstGeom prst="rect">
            <a:avLst/>
          </a:prstGeom>
        </p:spPr>
        <p:txBody>
          <a:bodyPr/>
          <a:lstStyle>
            <a:lvl1pPr algn="l">
              <a:defRPr sz="1000">
                <a:solidFill>
                  <a:schemeClr val="tx1">
                    <a:lumMod val="50000"/>
                    <a:lumOff val="50000"/>
                  </a:schemeClr>
                </a:solidFill>
              </a:defRPr>
            </a:lvl1pPr>
          </a:lstStyle>
          <a:p>
            <a:r>
              <a:rPr lang="ru-RU" dirty="0" smtClean="0"/>
              <a:t>*нижний колонтитул</a:t>
            </a:r>
            <a:endParaRPr lang="ru-RU" dirty="0"/>
          </a:p>
        </p:txBody>
      </p:sp>
      <p:sp>
        <p:nvSpPr>
          <p:cNvPr id="14" name="Номер слайда 9"/>
          <p:cNvSpPr>
            <a:spLocks noGrp="1"/>
          </p:cNvSpPr>
          <p:nvPr>
            <p:ph type="sldNum" sz="quarter" idx="4"/>
          </p:nvPr>
        </p:nvSpPr>
        <p:spPr>
          <a:xfrm>
            <a:off x="7740352" y="6213053"/>
            <a:ext cx="1063238" cy="365125"/>
          </a:xfrm>
          <a:prstGeom prst="rect">
            <a:avLst/>
          </a:prstGeom>
        </p:spPr>
        <p:txBody>
          <a:bodyPr anchor="b"/>
          <a:lstStyle>
            <a:lvl1pPr algn="r">
              <a:defRPr sz="1000">
                <a:solidFill>
                  <a:schemeClr val="accent1"/>
                </a:solidFill>
              </a:defRPr>
            </a:lvl1pPr>
          </a:lstStyle>
          <a:p>
            <a:fld id="{B19B0651-EE4F-4900-A07F-96A6BFA9D0F0}" type="slidenum">
              <a:rPr lang="ru-RU" smtClean="0"/>
              <a:pPr/>
              <a:t>‹#›</a:t>
            </a:fld>
            <a:endParaRPr lang="ru-RU" dirty="0"/>
          </a:p>
        </p:txBody>
      </p:sp>
      <p:sp>
        <p:nvSpPr>
          <p:cNvPr id="15" name="Текст 15"/>
          <p:cNvSpPr txBox="1">
            <a:spLocks/>
          </p:cNvSpPr>
          <p:nvPr userDrawn="1"/>
        </p:nvSpPr>
        <p:spPr>
          <a:xfrm>
            <a:off x="323850" y="1196975"/>
            <a:ext cx="8496300" cy="468029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62799312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Нижний колонтитул 8"/>
          <p:cNvSpPr>
            <a:spLocks noGrp="1"/>
          </p:cNvSpPr>
          <p:nvPr>
            <p:ph type="ftr" sz="quarter" idx="3"/>
          </p:nvPr>
        </p:nvSpPr>
        <p:spPr>
          <a:xfrm>
            <a:off x="302146" y="6232525"/>
            <a:ext cx="7222182" cy="365125"/>
          </a:xfrm>
          <a:prstGeom prst="rect">
            <a:avLst/>
          </a:prstGeom>
        </p:spPr>
        <p:txBody>
          <a:bodyPr/>
          <a:lstStyle>
            <a:lvl1pPr algn="l">
              <a:defRPr sz="1000">
                <a:solidFill>
                  <a:schemeClr val="tx1">
                    <a:lumMod val="50000"/>
                    <a:lumOff val="50000"/>
                  </a:schemeClr>
                </a:solidFill>
              </a:defRPr>
            </a:lvl1pPr>
          </a:lstStyle>
          <a:p>
            <a:r>
              <a:rPr lang="ru-RU" dirty="0" smtClean="0"/>
              <a:t>*нижний колонтитул</a:t>
            </a:r>
            <a:endParaRPr lang="ru-RU" dirty="0"/>
          </a:p>
        </p:txBody>
      </p:sp>
      <p:sp>
        <p:nvSpPr>
          <p:cNvPr id="7" name="Номер слайда 9"/>
          <p:cNvSpPr>
            <a:spLocks noGrp="1"/>
          </p:cNvSpPr>
          <p:nvPr>
            <p:ph type="sldNum" sz="quarter" idx="4"/>
          </p:nvPr>
        </p:nvSpPr>
        <p:spPr>
          <a:xfrm>
            <a:off x="7740352" y="6213053"/>
            <a:ext cx="1063238" cy="365125"/>
          </a:xfrm>
          <a:prstGeom prst="rect">
            <a:avLst/>
          </a:prstGeom>
        </p:spPr>
        <p:txBody>
          <a:bodyPr anchor="b"/>
          <a:lstStyle>
            <a:lvl1pPr algn="r">
              <a:defRPr sz="1000">
                <a:solidFill>
                  <a:schemeClr val="accent1"/>
                </a:solidFill>
              </a:defRPr>
            </a:lvl1pPr>
          </a:lstStyle>
          <a:p>
            <a:fld id="{B19B0651-EE4F-4900-A07F-96A6BFA9D0F0}" type="slidenum">
              <a:rPr lang="ru-RU" smtClean="0"/>
              <a:pPr/>
              <a:t>‹#›</a:t>
            </a:fld>
            <a:endParaRPr lang="ru-RU" dirty="0"/>
          </a:p>
        </p:txBody>
      </p:sp>
      <p:sp>
        <p:nvSpPr>
          <p:cNvPr id="10" name="Текст 2"/>
          <p:cNvSpPr txBox="1">
            <a:spLocks/>
          </p:cNvSpPr>
          <p:nvPr userDrawn="1"/>
        </p:nvSpPr>
        <p:spPr>
          <a:xfrm>
            <a:off x="971550" y="1196975"/>
            <a:ext cx="7848600" cy="5040313"/>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Образец текста</a:t>
            </a:r>
          </a:p>
          <a:p>
            <a:pPr lvl="1"/>
            <a:r>
              <a:rPr lang="ru-RU" dirty="0" smtClean="0"/>
              <a:t>Второй уровень</a:t>
            </a:r>
          </a:p>
          <a:p>
            <a:pPr lvl="2"/>
            <a:r>
              <a:rPr lang="ru-RU" dirty="0" smtClean="0"/>
              <a:t>Третий уровень</a:t>
            </a:r>
          </a:p>
        </p:txBody>
      </p:sp>
      <p:sp>
        <p:nvSpPr>
          <p:cNvPr id="11" name="Заголовок 6"/>
          <p:cNvSpPr txBox="1">
            <a:spLocks/>
          </p:cNvSpPr>
          <p:nvPr userDrawn="1"/>
        </p:nvSpPr>
        <p:spPr>
          <a:xfrm>
            <a:off x="323850" y="260350"/>
            <a:ext cx="8496300" cy="720725"/>
          </a:xfrm>
          <a:prstGeom prst="rect">
            <a:avLst/>
          </a:prstGeom>
        </p:spPr>
        <p:txBody>
          <a:bodyPr>
            <a:norm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ru-RU" dirty="0" smtClean="0"/>
              <a:t>Содержание</a:t>
            </a:r>
            <a:endParaRPr lang="ru-RU" dirty="0"/>
          </a:p>
        </p:txBody>
      </p:sp>
    </p:spTree>
    <p:extLst>
      <p:ext uri="{BB962C8B-B14F-4D97-AF65-F5344CB8AC3E}">
        <p14:creationId xmlns:p14="http://schemas.microsoft.com/office/powerpoint/2010/main" val="367261855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Нижний колонтитул 8"/>
          <p:cNvSpPr>
            <a:spLocks noGrp="1"/>
          </p:cNvSpPr>
          <p:nvPr>
            <p:ph type="ftr" sz="quarter" idx="3"/>
          </p:nvPr>
        </p:nvSpPr>
        <p:spPr>
          <a:xfrm>
            <a:off x="302146" y="5949279"/>
            <a:ext cx="8518004" cy="288009"/>
          </a:xfrm>
          <a:prstGeom prst="rect">
            <a:avLst/>
          </a:prstGeom>
        </p:spPr>
        <p:txBody>
          <a:bodyPr/>
          <a:lstStyle>
            <a:lvl1pPr algn="l">
              <a:defRPr sz="1000">
                <a:solidFill>
                  <a:schemeClr val="tx1">
                    <a:lumMod val="50000"/>
                    <a:lumOff val="50000"/>
                  </a:schemeClr>
                </a:solidFill>
              </a:defRPr>
            </a:lvl1pPr>
          </a:lstStyle>
          <a:p>
            <a:r>
              <a:rPr lang="ru-RU" dirty="0" smtClean="0"/>
              <a:t>*нижний колонтитул</a:t>
            </a:r>
            <a:endParaRPr lang="ru-RU" dirty="0"/>
          </a:p>
        </p:txBody>
      </p:sp>
      <p:sp>
        <p:nvSpPr>
          <p:cNvPr id="9" name="Номер слайда 9"/>
          <p:cNvSpPr>
            <a:spLocks noGrp="1"/>
          </p:cNvSpPr>
          <p:nvPr>
            <p:ph type="sldNum" sz="quarter" idx="4"/>
          </p:nvPr>
        </p:nvSpPr>
        <p:spPr>
          <a:xfrm>
            <a:off x="7740352" y="6213053"/>
            <a:ext cx="1063238" cy="365125"/>
          </a:xfrm>
          <a:prstGeom prst="rect">
            <a:avLst/>
          </a:prstGeom>
        </p:spPr>
        <p:txBody>
          <a:bodyPr anchor="b"/>
          <a:lstStyle>
            <a:lvl1pPr algn="r">
              <a:defRPr sz="1000">
                <a:solidFill>
                  <a:schemeClr val="accent1"/>
                </a:solidFill>
              </a:defRPr>
            </a:lvl1pPr>
          </a:lstStyle>
          <a:p>
            <a:fld id="{B19B0651-EE4F-4900-A07F-96A6BFA9D0F0}" type="slidenum">
              <a:rPr lang="ru-RU" smtClean="0"/>
              <a:pPr/>
              <a:t>‹#›</a:t>
            </a:fld>
            <a:endParaRPr lang="ru-RU" dirty="0"/>
          </a:p>
        </p:txBody>
      </p:sp>
      <p:sp>
        <p:nvSpPr>
          <p:cNvPr id="16" name="Текст 15"/>
          <p:cNvSpPr>
            <a:spLocks noGrp="1"/>
          </p:cNvSpPr>
          <p:nvPr>
            <p:ph type="body" idx="1"/>
          </p:nvPr>
        </p:nvSpPr>
        <p:spPr>
          <a:xfrm>
            <a:off x="323850" y="1196975"/>
            <a:ext cx="8496300" cy="4680297"/>
          </a:xfrm>
          <a:prstGeom prst="rect">
            <a:avLst/>
          </a:prstGeom>
        </p:spPr>
        <p:txBody>
          <a:bodyPr vert="horz" lIns="91440" tIns="45720" rIns="91440" bIns="45720" rtlCol="0">
            <a:normAutofit/>
          </a:bodyPr>
          <a:lstStyle/>
          <a:p>
            <a:pPr lvl="0"/>
            <a:r>
              <a:rPr lang="ru-RU" dirty="0" smtClean="0"/>
              <a:t>Текст </a:t>
            </a:r>
          </a:p>
          <a:p>
            <a:pPr lvl="0"/>
            <a:endParaRPr lang="ru-RU" dirty="0"/>
          </a:p>
        </p:txBody>
      </p:sp>
      <p:sp>
        <p:nvSpPr>
          <p:cNvPr id="19" name="Заголовок 6"/>
          <p:cNvSpPr txBox="1">
            <a:spLocks/>
          </p:cNvSpPr>
          <p:nvPr/>
        </p:nvSpPr>
        <p:spPr>
          <a:xfrm>
            <a:off x="323850" y="260350"/>
            <a:ext cx="8496300" cy="720725"/>
          </a:xfrm>
          <a:prstGeom prst="rect">
            <a:avLst/>
          </a:prstGeom>
        </p:spPr>
        <p:txBody>
          <a:bodyPr>
            <a:norm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endParaRPr lang="ru-RU" dirty="0"/>
          </a:p>
        </p:txBody>
      </p:sp>
      <p:sp>
        <p:nvSpPr>
          <p:cNvPr id="2" name="Овал 1"/>
          <p:cNvSpPr/>
          <p:nvPr userDrawn="1"/>
        </p:nvSpPr>
        <p:spPr>
          <a:xfrm>
            <a:off x="-144086" y="6308380"/>
            <a:ext cx="734882" cy="7348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43431872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274"/>
            <a:ext cx="9144000" cy="7205674"/>
          </a:xfrm>
          <a:prstGeom prst="rect">
            <a:avLst/>
          </a:prstGeom>
        </p:spPr>
      </p:pic>
      <p:sp>
        <p:nvSpPr>
          <p:cNvPr id="20" name="Прямоугольник 19"/>
          <p:cNvSpPr/>
          <p:nvPr/>
        </p:nvSpPr>
        <p:spPr>
          <a:xfrm>
            <a:off x="0" y="-168282"/>
            <a:ext cx="9144000" cy="719768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Заголовок 1"/>
          <p:cNvSpPr txBox="1">
            <a:spLocks/>
          </p:cNvSpPr>
          <p:nvPr/>
        </p:nvSpPr>
        <p:spPr>
          <a:xfrm>
            <a:off x="323850" y="3800454"/>
            <a:ext cx="8496295" cy="1428746"/>
          </a:xfrm>
          <a:prstGeom prst="rect">
            <a:avLst/>
          </a:prstGeom>
        </p:spPr>
        <p:txBody>
          <a:bodyPr anchor="b">
            <a:noAutofit/>
          </a:bodyPr>
          <a:lstStyle>
            <a:lvl1pPr algn="l" defTabSz="914400" rtl="0" eaLnBrk="1" latinLnBrk="0" hangingPunct="1">
              <a:spcBef>
                <a:spcPct val="0"/>
              </a:spcBef>
              <a:buNone/>
              <a:defRPr sz="4429" b="1" kern="1200">
                <a:solidFill>
                  <a:schemeClr val="tx2"/>
                </a:solidFill>
                <a:latin typeface="+mj-lt"/>
                <a:ea typeface="+mj-ea"/>
                <a:cs typeface="+mj-cs"/>
              </a:defRPr>
            </a:lvl1pPr>
          </a:lstStyle>
          <a:p>
            <a:pPr algn="ctr"/>
            <a:r>
              <a:rPr lang="ru-RU" sz="3200" dirty="0" smtClean="0">
                <a:solidFill>
                  <a:schemeClr val="accent1"/>
                </a:solidFill>
              </a:rPr>
              <a:t>Автономная некоммерческая организация</a:t>
            </a:r>
            <a:endParaRPr lang="ru-RU" sz="3200" b="0" dirty="0">
              <a:solidFill>
                <a:schemeClr val="accent1"/>
              </a:solidFill>
            </a:endParaRPr>
          </a:p>
          <a:p>
            <a:pPr algn="ctr"/>
            <a:r>
              <a:rPr lang="ru-RU" sz="3200" dirty="0">
                <a:solidFill>
                  <a:schemeClr val="accent1"/>
                </a:solidFill>
              </a:rPr>
              <a:t>«Научно-проектный институт комплексных исследований и прогнозирования</a:t>
            </a:r>
            <a:endParaRPr lang="ru-RU" sz="3200" b="0" dirty="0">
              <a:solidFill>
                <a:schemeClr val="accent1"/>
              </a:solidFill>
            </a:endParaRPr>
          </a:p>
          <a:p>
            <a:pPr algn="ctr"/>
            <a:r>
              <a:rPr lang="ru-RU" sz="3200" dirty="0">
                <a:solidFill>
                  <a:schemeClr val="accent1"/>
                </a:solidFill>
              </a:rPr>
              <a:t>«Территория Развития»</a:t>
            </a:r>
            <a:endParaRPr lang="ru-RU" sz="3200" b="0" dirty="0">
              <a:solidFill>
                <a:schemeClr val="accent1"/>
              </a:solidFill>
            </a:endParaRPr>
          </a:p>
        </p:txBody>
      </p:sp>
      <p:sp>
        <p:nvSpPr>
          <p:cNvPr id="14" name="Прямоугольник 13"/>
          <p:cNvSpPr/>
          <p:nvPr/>
        </p:nvSpPr>
        <p:spPr bwMode="auto">
          <a:xfrm>
            <a:off x="4049639" y="1246575"/>
            <a:ext cx="4770833" cy="492443"/>
          </a:xfrm>
          <a:prstGeom prst="rect">
            <a:avLst/>
          </a:prstGeom>
          <a:noFill/>
          <a:ln w="6350" algn="ctr">
            <a:noFill/>
            <a:miter lim="800000"/>
            <a:headEnd/>
            <a:tailEnd/>
          </a:ln>
          <a:effectLst/>
        </p:spPr>
        <p:txBody>
          <a:bodyPr lIns="0" tIns="0" rIns="0" bIns="0" rtlCol="0" anchor="b">
            <a:spAutoFit/>
          </a:bodyPr>
          <a:lstStyle/>
          <a:p>
            <a:pPr algn="r"/>
            <a:r>
              <a:rPr lang="ru-RU" sz="1600" dirty="0"/>
              <a:t>125009, </a:t>
            </a:r>
            <a:r>
              <a:rPr lang="ru-RU" sz="1600" dirty="0" smtClean="0"/>
              <a:t> г. Москва</a:t>
            </a:r>
            <a:r>
              <a:rPr lang="ru-RU" sz="1600" dirty="0"/>
              <a:t>, </a:t>
            </a:r>
          </a:p>
          <a:p>
            <a:pPr algn="r"/>
            <a:r>
              <a:rPr lang="ru-RU" sz="1600" dirty="0"/>
              <a:t>Ул. Газетный переулок 9\2</a:t>
            </a:r>
            <a:endParaRPr lang="ru-RU" sz="1600" dirty="0">
              <a:effectLst/>
            </a:endParaRPr>
          </a:p>
        </p:txBody>
      </p:sp>
      <p:sp>
        <p:nvSpPr>
          <p:cNvPr id="15" name="Прямоугольник 14"/>
          <p:cNvSpPr/>
          <p:nvPr/>
        </p:nvSpPr>
        <p:spPr bwMode="auto">
          <a:xfrm>
            <a:off x="6865298" y="857964"/>
            <a:ext cx="1955173" cy="246221"/>
          </a:xfrm>
          <a:prstGeom prst="rect">
            <a:avLst/>
          </a:prstGeom>
          <a:noFill/>
          <a:ln w="6350" algn="ctr">
            <a:noFill/>
            <a:miter lim="800000"/>
            <a:headEnd/>
            <a:tailEnd/>
          </a:ln>
          <a:effectLst/>
        </p:spPr>
        <p:txBody>
          <a:bodyPr lIns="0" tIns="0" rIns="0" bIns="0" rtlCol="0" anchor="b">
            <a:spAutoFit/>
          </a:bodyPr>
          <a:lstStyle/>
          <a:p>
            <a:pPr algn="r"/>
            <a:r>
              <a:rPr lang="en-US" sz="1600" dirty="0"/>
              <a:t>+7 495 7289613</a:t>
            </a:r>
            <a:endParaRPr lang="ru-RU" sz="1600" dirty="0">
              <a:effectLst/>
            </a:endParaRPr>
          </a:p>
        </p:txBody>
      </p:sp>
      <p:sp>
        <p:nvSpPr>
          <p:cNvPr id="16" name="Прямоугольник 15"/>
          <p:cNvSpPr/>
          <p:nvPr/>
        </p:nvSpPr>
        <p:spPr bwMode="auto">
          <a:xfrm>
            <a:off x="6416063" y="223132"/>
            <a:ext cx="2404408" cy="492443"/>
          </a:xfrm>
          <a:prstGeom prst="rect">
            <a:avLst/>
          </a:prstGeom>
          <a:noFill/>
          <a:ln w="6350" algn="ctr">
            <a:noFill/>
            <a:miter lim="800000"/>
            <a:headEnd/>
            <a:tailEnd/>
          </a:ln>
          <a:effectLst/>
        </p:spPr>
        <p:txBody>
          <a:bodyPr lIns="0" tIns="0" rIns="0" bIns="0" rtlCol="0" anchor="t">
            <a:spAutoFit/>
          </a:bodyPr>
          <a:lstStyle/>
          <a:p>
            <a:pPr algn="r"/>
            <a:r>
              <a:rPr lang="ru-RU" sz="1600" dirty="0" smtClean="0"/>
              <a:t>www.npitr.ru </a:t>
            </a:r>
            <a:endParaRPr lang="ru-RU" sz="1600" dirty="0"/>
          </a:p>
          <a:p>
            <a:pPr algn="r"/>
            <a:r>
              <a:rPr lang="en-US" sz="1600" dirty="0" smtClean="0"/>
              <a:t>nosenkoav@npitr.ru</a:t>
            </a:r>
            <a:endParaRPr lang="ru-RU" sz="1600" dirty="0"/>
          </a:p>
        </p:txBody>
      </p:sp>
      <p:pic>
        <p:nvPicPr>
          <p:cNvPr id="3" name="Рисунок 2"/>
          <p:cNvPicPr>
            <a:picLocks noChangeAspect="1"/>
          </p:cNvPicPr>
          <p:nvPr/>
        </p:nvPicPr>
        <p:blipFill>
          <a:blip r:embed="rId3"/>
          <a:stretch>
            <a:fillRect/>
          </a:stretch>
        </p:blipFill>
        <p:spPr>
          <a:xfrm>
            <a:off x="539552" y="223132"/>
            <a:ext cx="1273733" cy="1515886"/>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2108041"/>
            <a:ext cx="665992" cy="835150"/>
          </a:xfrm>
          <a:prstGeom prst="rect">
            <a:avLst/>
          </a:prstGeom>
        </p:spPr>
      </p:pic>
    </p:spTree>
    <p:extLst>
      <p:ext uri="{BB962C8B-B14F-4D97-AF65-F5344CB8AC3E}">
        <p14:creationId xmlns:p14="http://schemas.microsoft.com/office/powerpoint/2010/main" val="20344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Условия для устойчивого </a:t>
            </a:r>
            <a:r>
              <a:rPr lang="ru-RU" dirty="0" smtClean="0"/>
              <a:t>развития</a:t>
            </a:r>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10</a:t>
            </a:fld>
            <a:endParaRPr lang="ru-RU" dirty="0"/>
          </a:p>
        </p:txBody>
      </p:sp>
      <p:sp>
        <p:nvSpPr>
          <p:cNvPr id="16" name="Прямоугольник 15"/>
          <p:cNvSpPr/>
          <p:nvPr/>
        </p:nvSpPr>
        <p:spPr>
          <a:xfrm>
            <a:off x="323850" y="1845047"/>
            <a:ext cx="2231926" cy="6478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ru-RU" sz="1100" dirty="0" smtClean="0">
                <a:solidFill>
                  <a:schemeClr val="tx1"/>
                </a:solidFill>
              </a:rPr>
              <a:t>Занятость населения</a:t>
            </a:r>
          </a:p>
          <a:p>
            <a:pPr marL="285750" indent="-285750">
              <a:buFont typeface="Arial" panose="020B0604020202020204" pitchFamily="34" charset="0"/>
              <a:buChar char="•"/>
            </a:pPr>
            <a:r>
              <a:rPr lang="ru-RU" sz="1100" dirty="0" smtClean="0">
                <a:solidFill>
                  <a:schemeClr val="tx1"/>
                </a:solidFill>
              </a:rPr>
              <a:t>Повышение квалификации</a:t>
            </a:r>
          </a:p>
          <a:p>
            <a:pPr marL="285750" indent="-285750">
              <a:buFont typeface="Arial" panose="020B0604020202020204" pitchFamily="34" charset="0"/>
              <a:buChar char="•"/>
            </a:pPr>
            <a:r>
              <a:rPr lang="ru-RU" sz="1100" dirty="0" smtClean="0">
                <a:solidFill>
                  <a:schemeClr val="tx1"/>
                </a:solidFill>
              </a:rPr>
              <a:t>Бизнес-этика</a:t>
            </a:r>
            <a:endParaRPr lang="ru-RU" sz="1100" dirty="0">
              <a:solidFill>
                <a:schemeClr val="tx1"/>
              </a:solidFill>
            </a:endParaRPr>
          </a:p>
        </p:txBody>
      </p:sp>
      <p:sp>
        <p:nvSpPr>
          <p:cNvPr id="28" name="Прямоугольник 27"/>
          <p:cNvSpPr/>
          <p:nvPr/>
        </p:nvSpPr>
        <p:spPr>
          <a:xfrm>
            <a:off x="6588224" y="1196975"/>
            <a:ext cx="2231926" cy="1295921"/>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ru-RU" sz="1100" dirty="0" smtClean="0">
                <a:solidFill>
                  <a:schemeClr val="tx1"/>
                </a:solidFill>
              </a:rPr>
              <a:t>Эффективное использование ресурсов</a:t>
            </a:r>
          </a:p>
          <a:p>
            <a:pPr marL="285750" indent="-285750">
              <a:buFont typeface="Arial" panose="020B0604020202020204" pitchFamily="34" charset="0"/>
              <a:buChar char="•"/>
            </a:pPr>
            <a:r>
              <a:rPr lang="ru-RU" sz="1100" dirty="0" smtClean="0">
                <a:solidFill>
                  <a:schemeClr val="tx1"/>
                </a:solidFill>
              </a:rPr>
              <a:t>Производство согласно принципам устойчивого развития</a:t>
            </a:r>
          </a:p>
          <a:p>
            <a:pPr marL="285750" indent="-285750">
              <a:buFont typeface="Arial" panose="020B0604020202020204" pitchFamily="34" charset="0"/>
              <a:buChar char="•"/>
            </a:pPr>
            <a:r>
              <a:rPr lang="ru-RU" sz="1100" dirty="0" smtClean="0">
                <a:solidFill>
                  <a:schemeClr val="tx1"/>
                </a:solidFill>
              </a:rPr>
              <a:t>Управление жизненным циклом продуктов</a:t>
            </a:r>
            <a:endParaRPr lang="ru-RU" sz="1100" dirty="0">
              <a:solidFill>
                <a:schemeClr val="tx1"/>
              </a:solidFill>
            </a:endParaRPr>
          </a:p>
        </p:txBody>
      </p:sp>
      <p:grpSp>
        <p:nvGrpSpPr>
          <p:cNvPr id="32" name="Группа 31"/>
          <p:cNvGrpSpPr/>
          <p:nvPr/>
        </p:nvGrpSpPr>
        <p:grpSpPr>
          <a:xfrm>
            <a:off x="1738906" y="692696"/>
            <a:ext cx="5666189" cy="5904954"/>
            <a:chOff x="1691680" y="692696"/>
            <a:chExt cx="5666189" cy="5904954"/>
          </a:xfrm>
        </p:grpSpPr>
        <p:grpSp>
          <p:nvGrpSpPr>
            <p:cNvPr id="15" name="Группа 14"/>
            <p:cNvGrpSpPr/>
            <p:nvPr/>
          </p:nvGrpSpPr>
          <p:grpSpPr>
            <a:xfrm>
              <a:off x="1691680" y="692696"/>
              <a:ext cx="5666189" cy="5404373"/>
              <a:chOff x="1691680" y="980728"/>
              <a:chExt cx="5666189" cy="5404373"/>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980728"/>
                <a:ext cx="5666189" cy="5404373"/>
              </a:xfrm>
              <a:prstGeom prst="rect">
                <a:avLst/>
              </a:prstGeom>
            </p:spPr>
          </p:pic>
          <p:sp>
            <p:nvSpPr>
              <p:cNvPr id="10" name="Прямоугольник 9"/>
              <p:cNvSpPr/>
              <p:nvPr/>
            </p:nvSpPr>
            <p:spPr>
              <a:xfrm>
                <a:off x="3840698" y="3682914"/>
                <a:ext cx="1368152" cy="682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Устойчивое</a:t>
                </a:r>
              </a:p>
              <a:p>
                <a:pPr algn="ctr"/>
                <a:r>
                  <a:rPr lang="ru-RU" b="1" dirty="0" smtClean="0"/>
                  <a:t>развитие</a:t>
                </a:r>
                <a:endParaRPr lang="ru-RU" b="1" dirty="0"/>
              </a:p>
            </p:txBody>
          </p:sp>
          <p:sp>
            <p:nvSpPr>
              <p:cNvPr id="18" name="Прямоугольник 17"/>
              <p:cNvSpPr/>
              <p:nvPr/>
            </p:nvSpPr>
            <p:spPr>
              <a:xfrm>
                <a:off x="3491880" y="1269108"/>
                <a:ext cx="2016224" cy="1439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b="1" dirty="0" smtClean="0">
                    <a:solidFill>
                      <a:schemeClr val="tx1"/>
                    </a:solidFill>
                  </a:rPr>
                  <a:t>Экономическое </a:t>
                </a:r>
              </a:p>
              <a:p>
                <a:pPr algn="ctr"/>
                <a:r>
                  <a:rPr lang="ru-RU" sz="1200" b="1" dirty="0" smtClean="0">
                    <a:solidFill>
                      <a:schemeClr val="tx1"/>
                    </a:solidFill>
                  </a:rPr>
                  <a:t>развитие</a:t>
                </a:r>
                <a:br>
                  <a:rPr lang="ru-RU" sz="1200" b="1" dirty="0" smtClean="0">
                    <a:solidFill>
                      <a:schemeClr val="tx1"/>
                    </a:solidFill>
                  </a:rPr>
                </a:br>
                <a:endParaRPr lang="ru-RU" sz="1200" b="1" dirty="0" smtClean="0">
                  <a:solidFill>
                    <a:schemeClr val="tx1"/>
                  </a:solidFill>
                </a:endParaRPr>
              </a:p>
              <a:p>
                <a:pPr marL="171450" indent="-171450">
                  <a:buFont typeface="Arial" panose="020B0604020202020204" pitchFamily="34" charset="0"/>
                  <a:buChar char="•"/>
                </a:pPr>
                <a:r>
                  <a:rPr lang="ru-RU" sz="1200" dirty="0" smtClean="0">
                    <a:solidFill>
                      <a:schemeClr val="tx1"/>
                    </a:solidFill>
                  </a:rPr>
                  <a:t>Инновации</a:t>
                </a:r>
              </a:p>
              <a:p>
                <a:pPr marL="171450" indent="-171450">
                  <a:buFont typeface="Arial" panose="020B0604020202020204" pitchFamily="34" charset="0"/>
                  <a:buChar char="•"/>
                </a:pPr>
                <a:r>
                  <a:rPr lang="ru-RU" sz="1200" dirty="0" smtClean="0">
                    <a:solidFill>
                      <a:schemeClr val="tx1"/>
                    </a:solidFill>
                  </a:rPr>
                  <a:t>Управление рисками</a:t>
                </a:r>
              </a:p>
              <a:p>
                <a:pPr marL="171450" indent="-171450">
                  <a:buFont typeface="Arial" panose="020B0604020202020204" pitchFamily="34" charset="0"/>
                  <a:buChar char="•"/>
                </a:pPr>
                <a:r>
                  <a:rPr lang="ru-RU" sz="1200" dirty="0" smtClean="0">
                    <a:solidFill>
                      <a:schemeClr val="tx1"/>
                    </a:solidFill>
                  </a:rPr>
                  <a:t>Экспансия</a:t>
                </a:r>
                <a:endParaRPr lang="ru-RU" sz="1200" dirty="0">
                  <a:solidFill>
                    <a:schemeClr val="tx1"/>
                  </a:solidFill>
                </a:endParaRPr>
              </a:p>
            </p:txBody>
          </p:sp>
          <p:sp>
            <p:nvSpPr>
              <p:cNvPr id="19" name="Прямоугольник 18"/>
              <p:cNvSpPr/>
              <p:nvPr/>
            </p:nvSpPr>
            <p:spPr>
              <a:xfrm>
                <a:off x="1835696" y="4168373"/>
                <a:ext cx="2016224" cy="163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200" b="1" dirty="0" smtClean="0">
                    <a:solidFill>
                      <a:schemeClr val="tx1"/>
                    </a:solidFill>
                  </a:rPr>
                  <a:t>Социальный </a:t>
                </a:r>
                <a:br>
                  <a:rPr lang="ru-RU" sz="1200" b="1" dirty="0" smtClean="0">
                    <a:solidFill>
                      <a:schemeClr val="tx1"/>
                    </a:solidFill>
                  </a:rPr>
                </a:br>
                <a:r>
                  <a:rPr lang="ru-RU" sz="1200" b="1" dirty="0" smtClean="0">
                    <a:solidFill>
                      <a:schemeClr val="tx1"/>
                    </a:solidFill>
                  </a:rPr>
                  <a:t>прогресс</a:t>
                </a:r>
                <a:br>
                  <a:rPr lang="ru-RU" sz="1200" b="1" dirty="0" smtClean="0">
                    <a:solidFill>
                      <a:schemeClr val="tx1"/>
                    </a:solidFill>
                  </a:rPr>
                </a:br>
                <a:endParaRPr lang="ru-RU" sz="1200" b="1" dirty="0" smtClean="0">
                  <a:solidFill>
                    <a:schemeClr val="tx1"/>
                  </a:solidFill>
                </a:endParaRPr>
              </a:p>
              <a:p>
                <a:pPr marL="171450" indent="-171450">
                  <a:buFont typeface="Arial" panose="020B0604020202020204" pitchFamily="34" charset="0"/>
                  <a:buChar char="•"/>
                </a:pPr>
                <a:r>
                  <a:rPr lang="ru-RU" sz="1200" dirty="0" smtClean="0">
                    <a:solidFill>
                      <a:schemeClr val="tx1"/>
                    </a:solidFill>
                  </a:rPr>
                  <a:t>Соблюдение  прав человека</a:t>
                </a:r>
              </a:p>
              <a:p>
                <a:pPr marL="171450" indent="-171450">
                  <a:buFont typeface="Arial" panose="020B0604020202020204" pitchFamily="34" charset="0"/>
                  <a:buChar char="•"/>
                </a:pPr>
                <a:r>
                  <a:rPr lang="ru-RU" sz="1200" dirty="0" smtClean="0">
                    <a:solidFill>
                      <a:schemeClr val="tx1"/>
                    </a:solidFill>
                  </a:rPr>
                  <a:t>Инвестиции </a:t>
                </a:r>
                <a:br>
                  <a:rPr lang="ru-RU" sz="1200" dirty="0" smtClean="0">
                    <a:solidFill>
                      <a:schemeClr val="tx1"/>
                    </a:solidFill>
                  </a:rPr>
                </a:br>
                <a:r>
                  <a:rPr lang="ru-RU" sz="1200" dirty="0" smtClean="0">
                    <a:solidFill>
                      <a:schemeClr val="tx1"/>
                    </a:solidFill>
                  </a:rPr>
                  <a:t>в некоммерческие организации</a:t>
                </a:r>
                <a:endParaRPr lang="ru-RU" sz="1200" dirty="0">
                  <a:solidFill>
                    <a:schemeClr val="tx1"/>
                  </a:solidFill>
                </a:endParaRPr>
              </a:p>
            </p:txBody>
          </p:sp>
          <p:sp>
            <p:nvSpPr>
              <p:cNvPr id="20" name="Прямоугольник 19"/>
              <p:cNvSpPr/>
              <p:nvPr/>
            </p:nvSpPr>
            <p:spPr>
              <a:xfrm>
                <a:off x="5436096" y="4168373"/>
                <a:ext cx="1800200" cy="163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1200" b="1" dirty="0" smtClean="0">
                    <a:solidFill>
                      <a:schemeClr val="tx1"/>
                    </a:solidFill>
                  </a:rPr>
                  <a:t>Ответственность</a:t>
                </a:r>
                <a:br>
                  <a:rPr lang="ru-RU" sz="1200" b="1" dirty="0" smtClean="0">
                    <a:solidFill>
                      <a:schemeClr val="tx1"/>
                    </a:solidFill>
                  </a:rPr>
                </a:br>
                <a:r>
                  <a:rPr lang="ru-RU" sz="1200" b="1" dirty="0" smtClean="0">
                    <a:solidFill>
                      <a:schemeClr val="tx1"/>
                    </a:solidFill>
                  </a:rPr>
                  <a:t>за окружающую среду</a:t>
                </a:r>
                <a:br>
                  <a:rPr lang="ru-RU" sz="1200" b="1" dirty="0" smtClean="0">
                    <a:solidFill>
                      <a:schemeClr val="tx1"/>
                    </a:solidFill>
                  </a:rPr>
                </a:br>
                <a:endParaRPr lang="ru-RU" sz="1200" b="1" dirty="0" smtClean="0">
                  <a:solidFill>
                    <a:schemeClr val="tx1"/>
                  </a:solidFill>
                </a:endParaRPr>
              </a:p>
              <a:p>
                <a:pPr marL="171450" indent="-171450">
                  <a:buFont typeface="Arial" panose="020B0604020202020204" pitchFamily="34" charset="0"/>
                  <a:buChar char="•"/>
                </a:pPr>
                <a:r>
                  <a:rPr lang="ru-RU" sz="1200" dirty="0" smtClean="0">
                    <a:solidFill>
                      <a:schemeClr val="tx1"/>
                    </a:solidFill>
                  </a:rPr>
                  <a:t>Сохранение чистого воздуха и воды</a:t>
                </a:r>
              </a:p>
              <a:p>
                <a:pPr marL="171450" indent="-171450">
                  <a:buFont typeface="Arial" panose="020B0604020202020204" pitchFamily="34" charset="0"/>
                  <a:buChar char="•"/>
                </a:pPr>
                <a:r>
                  <a:rPr lang="ru-RU" sz="1200" dirty="0" smtClean="0">
                    <a:solidFill>
                      <a:schemeClr val="tx1"/>
                    </a:solidFill>
                  </a:rPr>
                  <a:t>«Нулевые» отходы</a:t>
                </a:r>
              </a:p>
              <a:p>
                <a:pPr marL="171450" indent="-171450">
                  <a:buFont typeface="Arial" panose="020B0604020202020204" pitchFamily="34" charset="0"/>
                  <a:buChar char="•"/>
                </a:pPr>
                <a:r>
                  <a:rPr lang="ru-RU" sz="1200" dirty="0" smtClean="0">
                    <a:solidFill>
                      <a:schemeClr val="tx1"/>
                    </a:solidFill>
                  </a:rPr>
                  <a:t>Экологическое правосудие</a:t>
                </a:r>
                <a:endParaRPr lang="ru-RU" sz="1200" dirty="0">
                  <a:solidFill>
                    <a:schemeClr val="tx1"/>
                  </a:solidFill>
                </a:endParaRPr>
              </a:p>
            </p:txBody>
          </p:sp>
          <p:sp>
            <p:nvSpPr>
              <p:cNvPr id="22" name="Прямоугольник 21"/>
              <p:cNvSpPr/>
              <p:nvPr/>
            </p:nvSpPr>
            <p:spPr>
              <a:xfrm>
                <a:off x="4932266" y="2852936"/>
                <a:ext cx="1368152" cy="68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Изобильный мир</a:t>
                </a:r>
                <a:endParaRPr lang="ru-RU" sz="1600" b="1" dirty="0">
                  <a:solidFill>
                    <a:schemeClr val="tx1"/>
                  </a:solidFill>
                </a:endParaRPr>
              </a:p>
            </p:txBody>
          </p:sp>
          <p:sp>
            <p:nvSpPr>
              <p:cNvPr id="23" name="Прямоугольник 22"/>
              <p:cNvSpPr/>
              <p:nvPr/>
            </p:nvSpPr>
            <p:spPr>
              <a:xfrm>
                <a:off x="2749130" y="2852936"/>
                <a:ext cx="1368152" cy="68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Честный </a:t>
                </a:r>
                <a:br>
                  <a:rPr lang="ru-RU" sz="1600" b="1" dirty="0" smtClean="0">
                    <a:solidFill>
                      <a:schemeClr val="tx1"/>
                    </a:solidFill>
                  </a:rPr>
                </a:br>
                <a:r>
                  <a:rPr lang="ru-RU" sz="1600" b="1" dirty="0" smtClean="0">
                    <a:solidFill>
                      <a:schemeClr val="tx1"/>
                    </a:solidFill>
                  </a:rPr>
                  <a:t>мир</a:t>
                </a:r>
                <a:endParaRPr lang="ru-RU" sz="1600" b="1" dirty="0">
                  <a:solidFill>
                    <a:schemeClr val="tx1"/>
                  </a:solidFill>
                </a:endParaRPr>
              </a:p>
            </p:txBody>
          </p:sp>
          <p:sp>
            <p:nvSpPr>
              <p:cNvPr id="25" name="Прямоугольник 24"/>
              <p:cNvSpPr/>
              <p:nvPr/>
            </p:nvSpPr>
            <p:spPr>
              <a:xfrm>
                <a:off x="3851920" y="4869160"/>
                <a:ext cx="1368152" cy="68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Пригодный для жилья мир</a:t>
                </a:r>
                <a:endParaRPr lang="ru-RU" sz="1600" b="1" dirty="0">
                  <a:solidFill>
                    <a:schemeClr val="tx1"/>
                  </a:solidFill>
                </a:endParaRPr>
              </a:p>
            </p:txBody>
          </p:sp>
        </p:grpSp>
        <p:sp>
          <p:nvSpPr>
            <p:cNvPr id="29" name="Прямоугольник 28"/>
            <p:cNvSpPr/>
            <p:nvPr/>
          </p:nvSpPr>
          <p:spPr>
            <a:xfrm>
              <a:off x="3048771" y="5949801"/>
              <a:ext cx="2952006" cy="6478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r>
                <a:rPr lang="ru-RU" sz="1100" dirty="0" smtClean="0">
                  <a:solidFill>
                    <a:schemeClr val="tx1"/>
                  </a:solidFill>
                </a:rPr>
                <a:t>Здравоохранение</a:t>
              </a:r>
            </a:p>
            <a:p>
              <a:pPr marL="285750" indent="-285750" algn="ctr">
                <a:buFont typeface="Arial" panose="020B0604020202020204" pitchFamily="34" charset="0"/>
                <a:buChar char="•"/>
              </a:pPr>
              <a:r>
                <a:rPr lang="ru-RU" sz="1100" dirty="0" smtClean="0">
                  <a:solidFill>
                    <a:schemeClr val="tx1"/>
                  </a:solidFill>
                </a:rPr>
                <a:t>Контроль над изменением климата</a:t>
              </a:r>
            </a:p>
            <a:p>
              <a:pPr marL="285750" indent="-285750" algn="ctr">
                <a:buFont typeface="Arial" panose="020B0604020202020204" pitchFamily="34" charset="0"/>
                <a:buChar char="•"/>
              </a:pPr>
              <a:r>
                <a:rPr lang="ru-RU" sz="1100" dirty="0" smtClean="0">
                  <a:solidFill>
                    <a:schemeClr val="tx1"/>
                  </a:solidFill>
                </a:rPr>
                <a:t>Сохранение биоразнообразия</a:t>
              </a:r>
            </a:p>
            <a:p>
              <a:pPr marL="285750" indent="-285750" algn="ctr">
                <a:buFont typeface="Arial" panose="020B0604020202020204" pitchFamily="34" charset="0"/>
                <a:buChar char="•"/>
              </a:pPr>
              <a:endParaRPr lang="ru-RU" sz="1100" dirty="0">
                <a:solidFill>
                  <a:schemeClr val="tx1"/>
                </a:solidFill>
              </a:endParaRPr>
            </a:p>
          </p:txBody>
        </p:sp>
        <p:cxnSp>
          <p:nvCxnSpPr>
            <p:cNvPr id="21" name="Прямая соединительная линия 20"/>
            <p:cNvCxnSpPr>
              <a:endCxn id="29" idx="0"/>
            </p:cNvCxnSpPr>
            <p:nvPr/>
          </p:nvCxnSpPr>
          <p:spPr>
            <a:xfrm>
              <a:off x="4524774" y="5805264"/>
              <a:ext cx="0" cy="14453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Прямая соединительная линия 33"/>
          <p:cNvCxnSpPr/>
          <p:nvPr/>
        </p:nvCxnSpPr>
        <p:spPr>
          <a:xfrm>
            <a:off x="2555776" y="2492896"/>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6444208" y="2492896"/>
            <a:ext cx="144016"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305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Основные задачи</a:t>
            </a:r>
          </a:p>
        </p:txBody>
      </p:sp>
      <p:sp>
        <p:nvSpPr>
          <p:cNvPr id="2" name="Номер слайда 1"/>
          <p:cNvSpPr>
            <a:spLocks noGrp="1"/>
          </p:cNvSpPr>
          <p:nvPr>
            <p:ph type="sldNum" sz="quarter" idx="12"/>
          </p:nvPr>
        </p:nvSpPr>
        <p:spPr/>
        <p:txBody>
          <a:bodyPr/>
          <a:lstStyle/>
          <a:p>
            <a:fld id="{B19B0651-EE4F-4900-A07F-96A6BFA9D0F0}" type="slidenum">
              <a:rPr lang="ru-RU" smtClean="0"/>
              <a:pPr/>
              <a:t>11</a:t>
            </a:fld>
            <a:endParaRPr lang="ru-RU" dirty="0"/>
          </a:p>
        </p:txBody>
      </p:sp>
      <p:sp>
        <p:nvSpPr>
          <p:cNvPr id="3" name="Прямоугольник 2"/>
          <p:cNvSpPr/>
          <p:nvPr/>
        </p:nvSpPr>
        <p:spPr>
          <a:xfrm>
            <a:off x="775288" y="1196974"/>
            <a:ext cx="8044861" cy="866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75288" y="2240516"/>
            <a:ext cx="8044861" cy="866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775288" y="3284058"/>
            <a:ext cx="8044861" cy="866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775288" y="4327600"/>
            <a:ext cx="8044861" cy="866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775288" y="5371143"/>
            <a:ext cx="8044861" cy="866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a:spLocks/>
          </p:cNvSpPr>
          <p:nvPr/>
        </p:nvSpPr>
        <p:spPr>
          <a:xfrm>
            <a:off x="323528" y="1196974"/>
            <a:ext cx="867600" cy="867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p:cNvSpPr>
            <a:spLocks/>
          </p:cNvSpPr>
          <p:nvPr/>
        </p:nvSpPr>
        <p:spPr>
          <a:xfrm>
            <a:off x="323528" y="2239060"/>
            <a:ext cx="867600" cy="867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p:cNvSpPr>
            <a:spLocks/>
          </p:cNvSpPr>
          <p:nvPr/>
        </p:nvSpPr>
        <p:spPr>
          <a:xfrm>
            <a:off x="323528" y="3281141"/>
            <a:ext cx="867600" cy="867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p:cNvSpPr>
            <a:spLocks/>
          </p:cNvSpPr>
          <p:nvPr/>
        </p:nvSpPr>
        <p:spPr>
          <a:xfrm>
            <a:off x="323528" y="4327600"/>
            <a:ext cx="867600" cy="867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a:spLocks/>
          </p:cNvSpPr>
          <p:nvPr/>
        </p:nvSpPr>
        <p:spPr>
          <a:xfrm>
            <a:off x="323528" y="5380920"/>
            <a:ext cx="867600" cy="867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95" y="1330261"/>
            <a:ext cx="664121" cy="601026"/>
          </a:xfrm>
          <a:prstGeom prst="rect">
            <a:avLst/>
          </a:prstGeom>
        </p:spPr>
      </p:pic>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95" y="2372347"/>
            <a:ext cx="664121" cy="601026"/>
          </a:xfrm>
          <a:prstGeom prst="rect">
            <a:avLst/>
          </a:prstGeom>
        </p:spPr>
      </p:pic>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95" y="3416617"/>
            <a:ext cx="664121" cy="601026"/>
          </a:xfrm>
          <a:prstGeom prst="rect">
            <a:avLst/>
          </a:prstGeom>
        </p:spPr>
      </p:pic>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95" y="4460159"/>
            <a:ext cx="664121" cy="601026"/>
          </a:xfrm>
          <a:prstGeom prst="rect">
            <a:avLst/>
          </a:prstGeom>
        </p:spPr>
      </p:pic>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95" y="5514207"/>
            <a:ext cx="664121" cy="601026"/>
          </a:xfrm>
          <a:prstGeom prst="rect">
            <a:avLst/>
          </a:prstGeom>
        </p:spPr>
      </p:pic>
      <p:sp>
        <p:nvSpPr>
          <p:cNvPr id="27" name="Прямоугольник 26"/>
          <p:cNvSpPr/>
          <p:nvPr/>
        </p:nvSpPr>
        <p:spPr>
          <a:xfrm>
            <a:off x="1403648" y="1196752"/>
            <a:ext cx="7416501" cy="86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solidFill>
              </a:rPr>
              <a:t>Создание рабочих </a:t>
            </a:r>
            <a:r>
              <a:rPr lang="ru-RU" sz="2000" b="1" dirty="0" smtClean="0">
                <a:solidFill>
                  <a:schemeClr val="tx1"/>
                </a:solidFill>
              </a:rPr>
              <a:t>мест</a:t>
            </a:r>
            <a:endParaRPr lang="ru-RU" sz="2000" b="1" dirty="0">
              <a:solidFill>
                <a:schemeClr val="tx1"/>
              </a:solidFill>
              <a:effectLst/>
            </a:endParaRPr>
          </a:p>
        </p:txBody>
      </p:sp>
      <p:sp>
        <p:nvSpPr>
          <p:cNvPr id="28" name="Прямоугольник 27"/>
          <p:cNvSpPr/>
          <p:nvPr/>
        </p:nvSpPr>
        <p:spPr>
          <a:xfrm>
            <a:off x="1403648" y="2240516"/>
            <a:ext cx="7416501" cy="86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solidFill>
              </a:rPr>
              <a:t>Оздоровление экономики </a:t>
            </a:r>
            <a:r>
              <a:rPr lang="ru-RU" sz="2000" b="1" dirty="0" smtClean="0">
                <a:solidFill>
                  <a:schemeClr val="tx1"/>
                </a:solidFill>
              </a:rPr>
              <a:t>регионов</a:t>
            </a:r>
            <a:endParaRPr lang="ru-RU" sz="2000" b="1" dirty="0">
              <a:solidFill>
                <a:schemeClr val="tx1"/>
              </a:solidFill>
              <a:effectLst/>
            </a:endParaRPr>
          </a:p>
        </p:txBody>
      </p:sp>
      <p:sp>
        <p:nvSpPr>
          <p:cNvPr id="29" name="Прямоугольник 28"/>
          <p:cNvSpPr/>
          <p:nvPr/>
        </p:nvSpPr>
        <p:spPr>
          <a:xfrm>
            <a:off x="1403648" y="3284058"/>
            <a:ext cx="7416501" cy="86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solidFill>
              </a:rPr>
              <a:t>Экологическая защита </a:t>
            </a:r>
            <a:r>
              <a:rPr lang="ru-RU" sz="2000" b="1" dirty="0" smtClean="0">
                <a:solidFill>
                  <a:schemeClr val="tx1"/>
                </a:solidFill>
              </a:rPr>
              <a:t>населения</a:t>
            </a:r>
            <a:endParaRPr lang="ru-RU" sz="2000" b="1" dirty="0">
              <a:solidFill>
                <a:schemeClr val="tx1"/>
              </a:solidFill>
              <a:effectLst/>
            </a:endParaRPr>
          </a:p>
        </p:txBody>
      </p:sp>
      <p:sp>
        <p:nvSpPr>
          <p:cNvPr id="30" name="Прямоугольник 29"/>
          <p:cNvSpPr/>
          <p:nvPr/>
        </p:nvSpPr>
        <p:spPr>
          <a:xfrm>
            <a:off x="1403648" y="4327600"/>
            <a:ext cx="7416501" cy="86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rPr>
              <a:t>Социально-экономическая </a:t>
            </a:r>
            <a:r>
              <a:rPr lang="ru-RU" sz="2000" b="1" dirty="0">
                <a:solidFill>
                  <a:schemeClr val="tx1"/>
                </a:solidFill>
              </a:rPr>
              <a:t>защита </a:t>
            </a:r>
            <a:r>
              <a:rPr lang="ru-RU" sz="2000" b="1" dirty="0" smtClean="0">
                <a:solidFill>
                  <a:schemeClr val="tx1"/>
                </a:solidFill>
              </a:rPr>
              <a:t>населения</a:t>
            </a:r>
            <a:endParaRPr lang="ru-RU" sz="2000" b="1" dirty="0">
              <a:solidFill>
                <a:schemeClr val="tx1"/>
              </a:solidFill>
              <a:effectLst/>
            </a:endParaRPr>
          </a:p>
        </p:txBody>
      </p:sp>
      <p:sp>
        <p:nvSpPr>
          <p:cNvPr id="31" name="Прямоугольник 30"/>
          <p:cNvSpPr/>
          <p:nvPr/>
        </p:nvSpPr>
        <p:spPr>
          <a:xfrm>
            <a:off x="1403648" y="5371143"/>
            <a:ext cx="7416501" cy="86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rPr>
              <a:t>Повышение грамотности населения</a:t>
            </a:r>
            <a:endParaRPr lang="ru-RU" sz="2000" b="1" dirty="0">
              <a:solidFill>
                <a:schemeClr val="tx1"/>
              </a:solidFill>
              <a:effectLst/>
            </a:endParaRPr>
          </a:p>
        </p:txBody>
      </p:sp>
    </p:spTree>
    <p:extLst>
      <p:ext uri="{BB962C8B-B14F-4D97-AF65-F5344CB8AC3E}">
        <p14:creationId xmlns:p14="http://schemas.microsoft.com/office/powerpoint/2010/main" val="31765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Основные проекты</a:t>
            </a:r>
          </a:p>
        </p:txBody>
      </p:sp>
      <p:sp>
        <p:nvSpPr>
          <p:cNvPr id="2" name="Номер слайда 1"/>
          <p:cNvSpPr>
            <a:spLocks noGrp="1"/>
          </p:cNvSpPr>
          <p:nvPr>
            <p:ph type="sldNum" sz="quarter" idx="12"/>
          </p:nvPr>
        </p:nvSpPr>
        <p:spPr/>
        <p:txBody>
          <a:bodyPr/>
          <a:lstStyle/>
          <a:p>
            <a:fld id="{B19B0651-EE4F-4900-A07F-96A6BFA9D0F0}" type="slidenum">
              <a:rPr lang="ru-RU" smtClean="0"/>
              <a:pPr/>
              <a:t>12</a:t>
            </a:fld>
            <a:endParaRPr lang="ru-RU" dirty="0"/>
          </a:p>
        </p:txBody>
      </p:sp>
      <p:sp>
        <p:nvSpPr>
          <p:cNvPr id="37" name="Прямоугольник 36"/>
          <p:cNvSpPr/>
          <p:nvPr/>
        </p:nvSpPr>
        <p:spPr>
          <a:xfrm>
            <a:off x="6790705" y="1196752"/>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323850" y="1196752"/>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479468" y="1196752"/>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4635086" y="1196752"/>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p:cNvSpPr/>
          <p:nvPr/>
        </p:nvSpPr>
        <p:spPr>
          <a:xfrm>
            <a:off x="798513" y="1340769"/>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2954131" y="1340769"/>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Овал 15"/>
          <p:cNvSpPr/>
          <p:nvPr/>
        </p:nvSpPr>
        <p:spPr>
          <a:xfrm>
            <a:off x="7265368" y="1340769"/>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5109749" y="1340769"/>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4747559" y="2552003"/>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a:solidFill>
                  <a:schemeClr val="tx1"/>
                </a:solidFill>
              </a:rPr>
              <a:t>Туризм, восстановление памятников </a:t>
            </a:r>
            <a:r>
              <a:rPr lang="ru-RU" sz="1200" b="1" dirty="0">
                <a:solidFill>
                  <a:schemeClr val="tx1"/>
                </a:solidFill>
              </a:rPr>
              <a:t>«Историческое наследие России»</a:t>
            </a:r>
            <a:endParaRPr lang="ru-RU" sz="1200" b="1" dirty="0">
              <a:solidFill>
                <a:schemeClr val="tx1"/>
              </a:solidFill>
              <a:effectLst/>
            </a:endParaRPr>
          </a:p>
        </p:txBody>
      </p:sp>
      <p:sp>
        <p:nvSpPr>
          <p:cNvPr id="32" name="Прямоугольник 31"/>
          <p:cNvSpPr/>
          <p:nvPr/>
        </p:nvSpPr>
        <p:spPr>
          <a:xfrm>
            <a:off x="2591941" y="2552003"/>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smtClean="0">
                <a:solidFill>
                  <a:schemeClr val="tx1"/>
                </a:solidFill>
              </a:rPr>
              <a:t>Восстановление экономики</a:t>
            </a:r>
            <a:br>
              <a:rPr lang="ru-RU" sz="1200" dirty="0" smtClean="0">
                <a:solidFill>
                  <a:schemeClr val="tx1"/>
                </a:solidFill>
              </a:rPr>
            </a:br>
            <a:r>
              <a:rPr lang="ru-RU" sz="1200" b="1" dirty="0" smtClean="0">
                <a:solidFill>
                  <a:schemeClr val="tx1"/>
                </a:solidFill>
              </a:rPr>
              <a:t>«Развитие территорий»</a:t>
            </a:r>
            <a:endParaRPr lang="ru-RU" sz="1200" b="1" dirty="0">
              <a:solidFill>
                <a:schemeClr val="tx1"/>
              </a:solidFill>
              <a:effectLst/>
            </a:endParaRPr>
          </a:p>
        </p:txBody>
      </p:sp>
      <p:sp>
        <p:nvSpPr>
          <p:cNvPr id="33" name="Прямоугольник 32"/>
          <p:cNvSpPr/>
          <p:nvPr/>
        </p:nvSpPr>
        <p:spPr>
          <a:xfrm>
            <a:off x="436323" y="2552003"/>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smtClean="0">
                <a:solidFill>
                  <a:schemeClr val="tx1"/>
                </a:solidFill>
              </a:rPr>
              <a:t>Экология</a:t>
            </a:r>
            <a:br>
              <a:rPr lang="ru-RU" sz="1200" dirty="0" smtClean="0">
                <a:solidFill>
                  <a:schemeClr val="tx1"/>
                </a:solidFill>
              </a:rPr>
            </a:br>
            <a:r>
              <a:rPr lang="ru-RU" sz="1200" b="1" dirty="0" smtClean="0">
                <a:solidFill>
                  <a:schemeClr val="tx1"/>
                </a:solidFill>
              </a:rPr>
              <a:t>«Чистая планета»</a:t>
            </a:r>
            <a:endParaRPr lang="ru-RU" sz="1200" b="1" dirty="0">
              <a:solidFill>
                <a:schemeClr val="tx1"/>
              </a:solidFill>
              <a:effectLst/>
            </a:endParaRPr>
          </a:p>
        </p:txBody>
      </p:sp>
      <p:sp>
        <p:nvSpPr>
          <p:cNvPr id="38" name="Прямоугольник 37"/>
          <p:cNvSpPr/>
          <p:nvPr/>
        </p:nvSpPr>
        <p:spPr>
          <a:xfrm>
            <a:off x="6903178" y="2552003"/>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a:solidFill>
                  <a:schemeClr val="tx1"/>
                </a:solidFill>
              </a:rPr>
              <a:t>Медицина </a:t>
            </a:r>
            <a:r>
              <a:rPr lang="ru-RU" sz="1200" dirty="0" smtClean="0">
                <a:solidFill>
                  <a:schemeClr val="tx1"/>
                </a:solidFill>
              </a:rPr>
              <a:t/>
            </a:r>
            <a:br>
              <a:rPr lang="ru-RU" sz="1200" dirty="0" smtClean="0">
                <a:solidFill>
                  <a:schemeClr val="tx1"/>
                </a:solidFill>
              </a:rPr>
            </a:br>
            <a:r>
              <a:rPr lang="ru-RU" sz="1200" b="1" dirty="0" smtClean="0">
                <a:solidFill>
                  <a:schemeClr val="tx1"/>
                </a:solidFill>
              </a:rPr>
              <a:t>«</a:t>
            </a:r>
            <a:r>
              <a:rPr lang="ru-RU" sz="1200" b="1" dirty="0">
                <a:solidFill>
                  <a:schemeClr val="tx1"/>
                </a:solidFill>
              </a:rPr>
              <a:t>Здоровье нации»</a:t>
            </a:r>
            <a:endParaRPr lang="ru-RU" sz="1200" b="1" dirty="0">
              <a:solidFill>
                <a:schemeClr val="tx1"/>
              </a:solidFill>
              <a:effectLst/>
            </a:endParaRPr>
          </a:p>
        </p:txBody>
      </p:sp>
      <p:pic>
        <p:nvPicPr>
          <p:cNvPr id="39" name="Рисунок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937" y="1520375"/>
            <a:ext cx="759271" cy="720906"/>
          </a:xfrm>
          <a:prstGeom prst="rect">
            <a:avLst/>
          </a:prstGeom>
        </p:spPr>
      </p:pic>
      <p:pic>
        <p:nvPicPr>
          <p:cNvPr id="40" name="Рисунок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996" y="1484784"/>
            <a:ext cx="720388" cy="720000"/>
          </a:xfrm>
          <a:prstGeom prst="rect">
            <a:avLst/>
          </a:prstGeom>
        </p:spPr>
      </p:pic>
      <p:pic>
        <p:nvPicPr>
          <p:cNvPr id="41" name="Рисунок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854" y="1486270"/>
            <a:ext cx="503908" cy="720000"/>
          </a:xfrm>
          <a:prstGeom prst="rect">
            <a:avLst/>
          </a:prstGeom>
        </p:spPr>
      </p:pic>
      <p:pic>
        <p:nvPicPr>
          <p:cNvPr id="42" name="Рисунок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27" y="1556792"/>
            <a:ext cx="828000" cy="567487"/>
          </a:xfrm>
          <a:prstGeom prst="rect">
            <a:avLst/>
          </a:prstGeom>
        </p:spPr>
      </p:pic>
      <p:sp>
        <p:nvSpPr>
          <p:cNvPr id="10" name="Прямоугольник 9"/>
          <p:cNvSpPr/>
          <p:nvPr/>
        </p:nvSpPr>
        <p:spPr>
          <a:xfrm>
            <a:off x="1401659" y="3789040"/>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3557277" y="3789040"/>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5712895" y="3789040"/>
            <a:ext cx="2029444" cy="24482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p:cNvSpPr/>
          <p:nvPr/>
        </p:nvSpPr>
        <p:spPr>
          <a:xfrm>
            <a:off x="1876322" y="3945958"/>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6187558" y="3945958"/>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p:nvSpPr>
        <p:spPr>
          <a:xfrm>
            <a:off x="5825368" y="5157192"/>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a:solidFill>
                  <a:schemeClr val="tx1"/>
                </a:solidFill>
              </a:rPr>
              <a:t>Разработка и внедрение цифровых технологий </a:t>
            </a:r>
            <a:r>
              <a:rPr lang="ru-RU" sz="1200" dirty="0" smtClean="0">
                <a:solidFill>
                  <a:schemeClr val="tx1"/>
                </a:solidFill>
              </a:rPr>
              <a:t/>
            </a:r>
            <a:br>
              <a:rPr lang="ru-RU" sz="1200" dirty="0" smtClean="0">
                <a:solidFill>
                  <a:schemeClr val="tx1"/>
                </a:solidFill>
              </a:rPr>
            </a:br>
            <a:r>
              <a:rPr lang="ru-RU" sz="1200" dirty="0" smtClean="0">
                <a:solidFill>
                  <a:schemeClr val="tx1"/>
                </a:solidFill>
              </a:rPr>
              <a:t>на </a:t>
            </a:r>
            <a:r>
              <a:rPr lang="ru-RU" sz="1200" dirty="0">
                <a:solidFill>
                  <a:schemeClr val="tx1"/>
                </a:solidFill>
              </a:rPr>
              <a:t>территории </a:t>
            </a:r>
            <a:r>
              <a:rPr lang="ru-RU" sz="1200" dirty="0" smtClean="0">
                <a:solidFill>
                  <a:schemeClr val="tx1"/>
                </a:solidFill>
              </a:rPr>
              <a:t>развития </a:t>
            </a:r>
            <a:r>
              <a:rPr lang="ru-RU" sz="1200" b="1" dirty="0" smtClean="0">
                <a:solidFill>
                  <a:schemeClr val="tx1"/>
                </a:solidFill>
              </a:rPr>
              <a:t>«Цифровая </a:t>
            </a:r>
            <a:r>
              <a:rPr lang="ru-RU" sz="1200" b="1" dirty="0">
                <a:solidFill>
                  <a:schemeClr val="tx1"/>
                </a:solidFill>
              </a:rPr>
              <a:t>экономика будущего</a:t>
            </a:r>
            <a:r>
              <a:rPr lang="ru-RU" sz="1200" b="1" dirty="0" smtClean="0">
                <a:solidFill>
                  <a:schemeClr val="tx1"/>
                </a:solidFill>
              </a:rPr>
              <a:t>»</a:t>
            </a:r>
            <a:endParaRPr lang="ru-RU" sz="1200" b="1" dirty="0">
              <a:solidFill>
                <a:schemeClr val="tx1"/>
              </a:solidFill>
              <a:effectLst/>
            </a:endParaRPr>
          </a:p>
        </p:txBody>
      </p:sp>
      <p:sp>
        <p:nvSpPr>
          <p:cNvPr id="29" name="Прямоугольник 28"/>
          <p:cNvSpPr/>
          <p:nvPr/>
        </p:nvSpPr>
        <p:spPr>
          <a:xfrm>
            <a:off x="3669750" y="5157192"/>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a:solidFill>
                  <a:schemeClr val="tx1"/>
                </a:solidFill>
              </a:rPr>
              <a:t>Образование </a:t>
            </a:r>
            <a:r>
              <a:rPr lang="ru-RU" sz="1200" b="1" dirty="0">
                <a:solidFill>
                  <a:schemeClr val="tx1"/>
                </a:solidFill>
              </a:rPr>
              <a:t>«Интеллектуальная Россия</a:t>
            </a:r>
            <a:r>
              <a:rPr lang="ru-RU" sz="1200" b="1" dirty="0" smtClean="0">
                <a:solidFill>
                  <a:schemeClr val="tx1"/>
                </a:solidFill>
              </a:rPr>
              <a:t>»</a:t>
            </a:r>
            <a:endParaRPr lang="ru-RU" sz="1200" b="1" dirty="0">
              <a:solidFill>
                <a:schemeClr val="tx1"/>
              </a:solidFill>
              <a:effectLst/>
            </a:endParaRPr>
          </a:p>
        </p:txBody>
      </p:sp>
      <p:sp>
        <p:nvSpPr>
          <p:cNvPr id="30" name="Прямоугольник 29"/>
          <p:cNvSpPr/>
          <p:nvPr/>
        </p:nvSpPr>
        <p:spPr>
          <a:xfrm>
            <a:off x="1514132" y="5157192"/>
            <a:ext cx="180449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200" dirty="0">
                <a:solidFill>
                  <a:schemeClr val="tx1"/>
                </a:solidFill>
              </a:rPr>
              <a:t>Международное сотрудничество </a:t>
            </a:r>
            <a:r>
              <a:rPr lang="ru-RU" sz="1200" dirty="0" smtClean="0">
                <a:solidFill>
                  <a:schemeClr val="tx1"/>
                </a:solidFill>
              </a:rPr>
              <a:t/>
            </a:r>
            <a:br>
              <a:rPr lang="ru-RU" sz="1200" dirty="0" smtClean="0">
                <a:solidFill>
                  <a:schemeClr val="tx1"/>
                </a:solidFill>
              </a:rPr>
            </a:br>
            <a:r>
              <a:rPr lang="ru-RU" sz="1200" b="1" dirty="0" smtClean="0">
                <a:solidFill>
                  <a:schemeClr val="tx1"/>
                </a:solidFill>
              </a:rPr>
              <a:t>«</a:t>
            </a:r>
            <a:r>
              <a:rPr lang="ru-RU" sz="1200" b="1" dirty="0">
                <a:solidFill>
                  <a:schemeClr val="tx1"/>
                </a:solidFill>
              </a:rPr>
              <a:t>Содружество</a:t>
            </a:r>
            <a:r>
              <a:rPr lang="ru-RU" sz="1200" b="1" dirty="0" smtClean="0">
                <a:solidFill>
                  <a:schemeClr val="tx1"/>
                </a:solidFill>
              </a:rPr>
              <a:t>»</a:t>
            </a:r>
            <a:endParaRPr lang="ru-RU" sz="1200" b="1" dirty="0">
              <a:solidFill>
                <a:schemeClr val="tx1"/>
              </a:solidFill>
              <a:effectLst/>
            </a:endParaRPr>
          </a:p>
        </p:txBody>
      </p:sp>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6381" y="4274271"/>
            <a:ext cx="900000" cy="522881"/>
          </a:xfrm>
          <a:prstGeom prst="rect">
            <a:avLst/>
          </a:prstGeom>
        </p:spPr>
      </p:pic>
      <p:grpSp>
        <p:nvGrpSpPr>
          <p:cNvPr id="48" name="Группа 47"/>
          <p:cNvGrpSpPr/>
          <p:nvPr/>
        </p:nvGrpSpPr>
        <p:grpSpPr>
          <a:xfrm>
            <a:off x="4031940" y="3945958"/>
            <a:ext cx="1080119" cy="1080119"/>
            <a:chOff x="4031940" y="3945958"/>
            <a:chExt cx="1080119" cy="1080119"/>
          </a:xfrm>
        </p:grpSpPr>
        <p:sp>
          <p:nvSpPr>
            <p:cNvPr id="18" name="Овал 17"/>
            <p:cNvSpPr/>
            <p:nvPr/>
          </p:nvSpPr>
          <p:spPr>
            <a:xfrm>
              <a:off x="4031940" y="3945958"/>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4" name="Рисунок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0708" y="4149080"/>
              <a:ext cx="822582" cy="720000"/>
            </a:xfrm>
            <a:prstGeom prst="rect">
              <a:avLst/>
            </a:prstGeom>
          </p:spPr>
        </p:pic>
      </p:grpSp>
      <p:pic>
        <p:nvPicPr>
          <p:cNvPr id="45" name="Рисунок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992" y="4150450"/>
            <a:ext cx="783251" cy="671135"/>
          </a:xfrm>
          <a:prstGeom prst="rect">
            <a:avLst/>
          </a:prstGeom>
        </p:spPr>
      </p:pic>
    </p:spTree>
    <p:extLst>
      <p:ext uri="{BB962C8B-B14F-4D97-AF65-F5344CB8AC3E}">
        <p14:creationId xmlns:p14="http://schemas.microsoft.com/office/powerpoint/2010/main" val="317656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Основные направления</a:t>
            </a:r>
            <a:endParaRPr lang="ru-RU" dirty="0"/>
          </a:p>
        </p:txBody>
      </p:sp>
      <p:sp>
        <p:nvSpPr>
          <p:cNvPr id="2" name="Номер слайда 1"/>
          <p:cNvSpPr>
            <a:spLocks noGrp="1"/>
          </p:cNvSpPr>
          <p:nvPr>
            <p:ph type="sldNum" sz="quarter" idx="12"/>
          </p:nvPr>
        </p:nvSpPr>
        <p:spPr/>
        <p:txBody>
          <a:bodyPr/>
          <a:lstStyle/>
          <a:p>
            <a:fld id="{B19B0651-EE4F-4900-A07F-96A6BFA9D0F0}" type="slidenum">
              <a:rPr lang="ru-RU" smtClean="0"/>
              <a:pPr/>
              <a:t>13</a:t>
            </a:fld>
            <a:endParaRPr lang="ru-RU" dirty="0"/>
          </a:p>
        </p:txBody>
      </p:sp>
      <p:sp>
        <p:nvSpPr>
          <p:cNvPr id="6" name="Прямоугольник 5"/>
          <p:cNvSpPr/>
          <p:nvPr/>
        </p:nvSpPr>
        <p:spPr>
          <a:xfrm>
            <a:off x="323851" y="1196974"/>
            <a:ext cx="4168503" cy="2436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4651647" y="1196974"/>
            <a:ext cx="4168503" cy="2436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p:cNvSpPr/>
          <p:nvPr/>
        </p:nvSpPr>
        <p:spPr>
          <a:xfrm>
            <a:off x="1868043" y="1412776"/>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p:cNvSpPr/>
          <p:nvPr/>
        </p:nvSpPr>
        <p:spPr>
          <a:xfrm>
            <a:off x="6195838" y="1412776"/>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a:off x="464048" y="2708920"/>
            <a:ext cx="3888109" cy="78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a:solidFill>
                  <a:schemeClr val="tx1"/>
                </a:solidFill>
              </a:rPr>
              <a:t>Образование, повышение квалификации и переподготовка</a:t>
            </a:r>
            <a:endParaRPr lang="ru-RU" sz="2000" b="1" dirty="0">
              <a:solidFill>
                <a:schemeClr val="tx1"/>
              </a:solidFill>
              <a:effectLst/>
            </a:endParaRPr>
          </a:p>
        </p:txBody>
      </p:sp>
      <p:sp>
        <p:nvSpPr>
          <p:cNvPr id="20" name="Прямоугольник 19"/>
          <p:cNvSpPr/>
          <p:nvPr/>
        </p:nvSpPr>
        <p:spPr>
          <a:xfrm>
            <a:off x="4791842" y="2708920"/>
            <a:ext cx="3888109" cy="78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a:solidFill>
                  <a:schemeClr val="tx1"/>
                </a:solidFill>
              </a:rPr>
              <a:t>Научная деятельность</a:t>
            </a:r>
            <a:endParaRPr lang="ru-RU" sz="2000" b="1" dirty="0">
              <a:solidFill>
                <a:schemeClr val="tx1"/>
              </a:solidFill>
              <a:effectLst/>
            </a:endParaRPr>
          </a:p>
        </p:txBody>
      </p:sp>
      <p:sp>
        <p:nvSpPr>
          <p:cNvPr id="23" name="Прямоугольник 22"/>
          <p:cNvSpPr/>
          <p:nvPr/>
        </p:nvSpPr>
        <p:spPr>
          <a:xfrm>
            <a:off x="323851" y="3800983"/>
            <a:ext cx="4168503" cy="2436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4651647" y="3800983"/>
            <a:ext cx="4168503" cy="2436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Овал 24"/>
          <p:cNvSpPr/>
          <p:nvPr/>
        </p:nvSpPr>
        <p:spPr>
          <a:xfrm>
            <a:off x="1868043" y="4016785"/>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6195838" y="4016785"/>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464048" y="5312929"/>
            <a:ext cx="3888109" cy="78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schemeClr val="tx1"/>
                </a:solidFill>
              </a:rPr>
              <a:t>Инжиниринг</a:t>
            </a:r>
            <a:endParaRPr lang="ru-RU" sz="2000" b="1" dirty="0">
              <a:solidFill>
                <a:schemeClr val="tx1"/>
              </a:solidFill>
              <a:effectLst/>
            </a:endParaRPr>
          </a:p>
        </p:txBody>
      </p:sp>
      <p:sp>
        <p:nvSpPr>
          <p:cNvPr id="28" name="Прямоугольник 27"/>
          <p:cNvSpPr/>
          <p:nvPr/>
        </p:nvSpPr>
        <p:spPr>
          <a:xfrm>
            <a:off x="4791842" y="5312929"/>
            <a:ext cx="3888109" cy="78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a:solidFill>
                  <a:schemeClr val="tx1"/>
                </a:solidFill>
              </a:rPr>
              <a:t>Разработка и реализация инвестиционных </a:t>
            </a:r>
            <a:r>
              <a:rPr lang="ru-RU" sz="2000" b="1" dirty="0" smtClean="0">
                <a:solidFill>
                  <a:schemeClr val="tx1"/>
                </a:solidFill>
              </a:rPr>
              <a:t>проектов </a:t>
            </a:r>
            <a:endParaRPr lang="ru-RU" sz="2000" b="1" dirty="0">
              <a:solidFill>
                <a:schemeClr val="tx1"/>
              </a:solidFill>
              <a:effectLst/>
            </a:endParaRPr>
          </a:p>
        </p:txBody>
      </p:sp>
      <p:grpSp>
        <p:nvGrpSpPr>
          <p:cNvPr id="30" name="Группа 29"/>
          <p:cNvGrpSpPr/>
          <p:nvPr/>
        </p:nvGrpSpPr>
        <p:grpSpPr>
          <a:xfrm>
            <a:off x="1868043" y="1412776"/>
            <a:ext cx="1080119" cy="1080119"/>
            <a:chOff x="4031940" y="3945958"/>
            <a:chExt cx="1080119" cy="1080119"/>
          </a:xfrm>
        </p:grpSpPr>
        <p:sp>
          <p:nvSpPr>
            <p:cNvPr id="31" name="Овал 30"/>
            <p:cNvSpPr/>
            <p:nvPr/>
          </p:nvSpPr>
          <p:spPr>
            <a:xfrm>
              <a:off x="4031940" y="3945958"/>
              <a:ext cx="1080119" cy="10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2" name="Рисунок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708" y="4149080"/>
              <a:ext cx="822582" cy="720000"/>
            </a:xfrm>
            <a:prstGeom prst="rect">
              <a:avLst/>
            </a:prstGeom>
          </p:spPr>
        </p:pic>
      </p:grpSp>
      <p:pic>
        <p:nvPicPr>
          <p:cNvPr id="33" name="Рисунок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053" y="1592835"/>
            <a:ext cx="641688" cy="720000"/>
          </a:xfrm>
          <a:prstGeom prst="rect">
            <a:avLst/>
          </a:prstGeom>
        </p:spPr>
      </p:pic>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8993" y="4160844"/>
            <a:ext cx="463234" cy="792000"/>
          </a:xfrm>
          <a:prstGeom prst="rect">
            <a:avLst/>
          </a:prstGeom>
        </p:spPr>
      </p:pic>
      <p:pic>
        <p:nvPicPr>
          <p:cNvPr id="35" name="Рисунок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053" y="4240342"/>
            <a:ext cx="756549" cy="633003"/>
          </a:xfrm>
          <a:prstGeom prst="rect">
            <a:avLst/>
          </a:prstGeom>
        </p:spPr>
      </p:pic>
    </p:spTree>
    <p:extLst>
      <p:ext uri="{BB962C8B-B14F-4D97-AF65-F5344CB8AC3E}">
        <p14:creationId xmlns:p14="http://schemas.microsoft.com/office/powerpoint/2010/main" val="1529840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14</a:t>
            </a:fld>
            <a:endParaRPr lang="ru-RU" dirty="0"/>
          </a:p>
        </p:txBody>
      </p:sp>
      <p:pic>
        <p:nvPicPr>
          <p:cNvPr id="5" name="Рисунок 4"/>
          <p:cNvPicPr>
            <a:picLocks noChangeAspect="1"/>
          </p:cNvPicPr>
          <p:nvPr/>
        </p:nvPicPr>
        <p:blipFill rotWithShape="1">
          <a:blip r:embed="rId2" cstate="print">
            <a:clrChange>
              <a:clrFrom>
                <a:srgbClr val="F2F7F3"/>
              </a:clrFrom>
              <a:clrTo>
                <a:srgbClr val="F2F7F3">
                  <a:alpha val="0"/>
                </a:srgbClr>
              </a:clrTo>
            </a:clrChange>
            <a:extLst>
              <a:ext uri="{28A0092B-C50C-407E-A947-70E740481C1C}">
                <a14:useLocalDpi xmlns:a14="http://schemas.microsoft.com/office/drawing/2010/main" val="0"/>
              </a:ext>
            </a:extLst>
          </a:blip>
          <a:srcRect t="1700"/>
          <a:stretch/>
        </p:blipFill>
        <p:spPr>
          <a:xfrm>
            <a:off x="2217322" y="-17346"/>
            <a:ext cx="4802950" cy="6875346"/>
          </a:xfrm>
          <a:prstGeom prst="rect">
            <a:avLst/>
          </a:prstGeom>
        </p:spPr>
      </p:pic>
    </p:spTree>
    <p:extLst>
      <p:ext uri="{BB962C8B-B14F-4D97-AF65-F5344CB8AC3E}">
        <p14:creationId xmlns:p14="http://schemas.microsoft.com/office/powerpoint/2010/main" val="242823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15</a:t>
            </a:fld>
            <a:endParaRPr lang="ru-RU" dirty="0"/>
          </a:p>
        </p:txBody>
      </p:sp>
      <p:sp>
        <p:nvSpPr>
          <p:cNvPr id="3" name="Текст 2"/>
          <p:cNvSpPr>
            <a:spLocks noGrp="1"/>
          </p:cNvSpPr>
          <p:nvPr>
            <p:ph type="body" sz="quarter" idx="13"/>
          </p:nvPr>
        </p:nvSpPr>
        <p:spPr>
          <a:xfrm>
            <a:off x="367973" y="1196975"/>
            <a:ext cx="8452177" cy="5040313"/>
          </a:xfrm>
        </p:spPr>
        <p:txBody>
          <a:bodyPr anchor="ctr">
            <a:normAutofit/>
          </a:bodyPr>
          <a:lstStyle/>
          <a:p>
            <a:pPr algn="ctr"/>
            <a:endParaRPr lang="ru-RU" u="sng" dirty="0"/>
          </a:p>
          <a:p>
            <a:pPr algn="ctr"/>
            <a:endParaRPr lang="ru-RU" u="sng" dirty="0" smtClean="0"/>
          </a:p>
          <a:p>
            <a:endParaRPr lang="ru-RU" b="0" dirty="0"/>
          </a:p>
          <a:p>
            <a:r>
              <a:rPr lang="ru-RU" b="0" dirty="0" smtClean="0"/>
              <a:t>Наименование 	Автономная </a:t>
            </a:r>
            <a:r>
              <a:rPr lang="ru-RU" b="0" dirty="0"/>
              <a:t>некоммерческая организация «</a:t>
            </a:r>
            <a:r>
              <a:rPr lang="ru-RU" b="0" dirty="0" smtClean="0"/>
              <a:t>Научно-</a:t>
            </a:r>
            <a:br>
              <a:rPr lang="ru-RU" b="0" dirty="0" smtClean="0"/>
            </a:br>
            <a:r>
              <a:rPr lang="ru-RU" b="0" dirty="0" smtClean="0"/>
              <a:t>		проектный </a:t>
            </a:r>
            <a:r>
              <a:rPr lang="ru-RU" b="0" dirty="0"/>
              <a:t>институт комплексных исследований и </a:t>
            </a:r>
            <a:r>
              <a:rPr lang="ru-RU" b="0" dirty="0" smtClean="0"/>
              <a:t>				прогнозирования </a:t>
            </a:r>
            <a:r>
              <a:rPr lang="ru-RU" b="0" dirty="0"/>
              <a:t>«Территория Развития»</a:t>
            </a:r>
          </a:p>
          <a:p>
            <a:r>
              <a:rPr lang="ru-RU" b="0" dirty="0"/>
              <a:t> </a:t>
            </a:r>
          </a:p>
          <a:p>
            <a:r>
              <a:rPr lang="ru-RU" b="0" dirty="0" smtClean="0"/>
              <a:t>ИНН</a:t>
            </a:r>
            <a:r>
              <a:rPr lang="en-US" b="0" dirty="0"/>
              <a:t>	</a:t>
            </a:r>
            <a:r>
              <a:rPr lang="en-US" b="0" dirty="0" smtClean="0"/>
              <a:t>	</a:t>
            </a:r>
            <a:r>
              <a:rPr lang="ru-RU" b="0" dirty="0" smtClean="0"/>
              <a:t>7727322726</a:t>
            </a:r>
            <a:endParaRPr lang="en-US" b="0" dirty="0" smtClean="0"/>
          </a:p>
          <a:p>
            <a:r>
              <a:rPr lang="ru-RU" b="0" dirty="0" smtClean="0"/>
              <a:t>КПП </a:t>
            </a:r>
            <a:r>
              <a:rPr lang="en-US" b="0" dirty="0" smtClean="0"/>
              <a:t>		</a:t>
            </a:r>
            <a:r>
              <a:rPr lang="ru-RU" b="0" dirty="0" smtClean="0"/>
              <a:t>772701001</a:t>
            </a:r>
            <a:r>
              <a:rPr lang="ru-RU" b="0" dirty="0"/>
              <a:t>   </a:t>
            </a:r>
          </a:p>
          <a:p>
            <a:r>
              <a:rPr lang="ru-RU" b="0" dirty="0"/>
              <a:t>Р/счет </a:t>
            </a:r>
            <a:r>
              <a:rPr lang="en-US" b="0" dirty="0" smtClean="0"/>
              <a:t>		</a:t>
            </a:r>
            <a:r>
              <a:rPr lang="ru-RU" b="0" dirty="0" smtClean="0"/>
              <a:t>40703810538000008473</a:t>
            </a:r>
            <a:r>
              <a:rPr lang="ru-RU" b="0" dirty="0"/>
              <a:t> в ПАО Сбербанк г. </a:t>
            </a:r>
            <a:r>
              <a:rPr lang="ru-RU" b="0" dirty="0" smtClean="0"/>
              <a:t>Москва</a:t>
            </a:r>
            <a:endParaRPr lang="ru-RU" b="0" dirty="0"/>
          </a:p>
          <a:p>
            <a:r>
              <a:rPr lang="ru-RU" b="0" dirty="0"/>
              <a:t>Корр./счет </a:t>
            </a:r>
            <a:r>
              <a:rPr lang="en-US" b="0" dirty="0" smtClean="0"/>
              <a:t>	</a:t>
            </a:r>
            <a:r>
              <a:rPr lang="ru-RU" b="0" dirty="0" smtClean="0"/>
              <a:t>30101810400000000225</a:t>
            </a:r>
            <a:endParaRPr lang="en-US" b="0" dirty="0" smtClean="0"/>
          </a:p>
          <a:p>
            <a:r>
              <a:rPr lang="ru-RU" b="0" dirty="0" smtClean="0"/>
              <a:t>БИК </a:t>
            </a:r>
            <a:r>
              <a:rPr lang="en-US" b="0" dirty="0" smtClean="0"/>
              <a:t>		</a:t>
            </a:r>
            <a:r>
              <a:rPr lang="ru-RU" b="0" dirty="0" smtClean="0"/>
              <a:t>044525225</a:t>
            </a:r>
            <a:endParaRPr lang="ru-RU" b="0" dirty="0"/>
          </a:p>
          <a:p>
            <a:endParaRPr lang="ru-RU" dirty="0"/>
          </a:p>
        </p:txBody>
      </p:sp>
      <p:sp>
        <p:nvSpPr>
          <p:cNvPr id="4" name="Заголовок 3"/>
          <p:cNvSpPr>
            <a:spLocks noGrp="1"/>
          </p:cNvSpPr>
          <p:nvPr>
            <p:ph type="title"/>
          </p:nvPr>
        </p:nvSpPr>
        <p:spPr/>
        <p:txBody>
          <a:bodyPr>
            <a:normAutofit fontScale="90000"/>
          </a:bodyPr>
          <a:lstStyle/>
          <a:p>
            <a:pPr algn="ctr"/>
            <a:r>
              <a:rPr lang="ru-RU" dirty="0" smtClean="0"/>
              <a:t>Приглашаем спонсоров и инвесторов объединить наши возможности, опыт в разработке, внедрении инвестиционных проектов</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863944011"/>
              </p:ext>
            </p:extLst>
          </p:nvPr>
        </p:nvGraphicFramePr>
        <p:xfrm>
          <a:off x="367972" y="1700808"/>
          <a:ext cx="8435617" cy="640080"/>
        </p:xfrm>
        <a:graphic>
          <a:graphicData uri="http://schemas.openxmlformats.org/drawingml/2006/table">
            <a:tbl>
              <a:tblPr firstRow="1" bandRow="1">
                <a:tableStyleId>{5C22544A-7EE6-4342-B048-85BDC9FD1C3A}</a:tableStyleId>
              </a:tblPr>
              <a:tblGrid>
                <a:gridCol w="8435617">
                  <a:extLst>
                    <a:ext uri="{9D8B030D-6E8A-4147-A177-3AD203B41FA5}">
                      <a16:colId xmlns:a16="http://schemas.microsoft.com/office/drawing/2014/main" val="2348694525"/>
                    </a:ext>
                  </a:extLst>
                </a:gridCol>
              </a:tblGrid>
              <a:tr h="370840">
                <a:tc>
                  <a:txBody>
                    <a:bodyPr/>
                    <a:lstStyle/>
                    <a:p>
                      <a:r>
                        <a:rPr lang="ru-RU" u="none" dirty="0" smtClean="0">
                          <a:solidFill>
                            <a:schemeClr val="tx1"/>
                          </a:solidFill>
                        </a:rPr>
                        <a:t>Реквизиты</a:t>
                      </a:r>
                      <a:r>
                        <a:rPr lang="en-US" u="none" baseline="0" dirty="0" smtClean="0">
                          <a:solidFill>
                            <a:schemeClr val="tx1"/>
                          </a:solidFill>
                        </a:rPr>
                        <a:t> </a:t>
                      </a:r>
                      <a:r>
                        <a:rPr lang="ru-RU" u="none" baseline="0" dirty="0" smtClean="0">
                          <a:solidFill>
                            <a:schemeClr val="tx1"/>
                          </a:solidFill>
                        </a:rPr>
                        <a:t>для благотворительности и пожертвований на развитие образования </a:t>
                      </a:r>
                      <a:r>
                        <a:rPr lang="ru-RU" u="none" baseline="0" smtClean="0">
                          <a:solidFill>
                            <a:schemeClr val="tx1"/>
                          </a:solidFill>
                        </a:rPr>
                        <a:t>и науки</a:t>
                      </a:r>
                      <a:endParaRPr lang="ru-RU" u="none"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4206274"/>
                  </a:ext>
                </a:extLst>
              </a:tr>
            </a:tbl>
          </a:graphicData>
        </a:graphic>
      </p:graphicFrame>
    </p:spTree>
    <p:extLst>
      <p:ext uri="{BB962C8B-B14F-4D97-AF65-F5344CB8AC3E}">
        <p14:creationId xmlns:p14="http://schemas.microsoft.com/office/powerpoint/2010/main" val="38336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3" y="4509120"/>
            <a:ext cx="9143998" cy="2349818"/>
          </a:xfrm>
          <a:prstGeom prst="rect">
            <a:avLst/>
          </a:prstGeom>
          <a:solidFill>
            <a:schemeClr val="bg2">
              <a:lumMod val="90000"/>
            </a:schemeClr>
          </a:solidFill>
          <a:ln w="10795" cap="flat" cmpd="sng" algn="ctr">
            <a:noFill/>
            <a:prstDash val="solid"/>
          </a:ln>
          <a:effectLst/>
        </p:spPr>
        <p:txBody>
          <a:bodyPr rtlCol="0" anchor="ctr"/>
          <a:lstStyle/>
          <a:p>
            <a:pPr marL="0" marR="0" lvl="0" indent="0" algn="ctr" defTabSz="920531" eaLnBrk="1" fontAlgn="auto" latinLnBrk="0" hangingPunct="1">
              <a:lnSpc>
                <a:spcPct val="100000"/>
              </a:lnSpc>
              <a:spcBef>
                <a:spcPts val="0"/>
              </a:spcBef>
              <a:spcAft>
                <a:spcPts val="0"/>
              </a:spcAft>
              <a:buClrTx/>
              <a:buSzTx/>
              <a:buFontTx/>
              <a:buNone/>
              <a:tabLst/>
              <a:defRPr/>
            </a:pPr>
            <a:endParaRPr kumimoji="0" lang="ru-RU" sz="1812" b="0" i="0" u="none" strike="noStrike" kern="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endParaRPr>
          </a:p>
        </p:txBody>
      </p:sp>
      <p:sp>
        <p:nvSpPr>
          <p:cNvPr id="7" name="Прямоугольник 6"/>
          <p:cNvSpPr/>
          <p:nvPr/>
        </p:nvSpPr>
        <p:spPr bwMode="auto">
          <a:xfrm>
            <a:off x="3851920" y="5949529"/>
            <a:ext cx="4770833" cy="492443"/>
          </a:xfrm>
          <a:prstGeom prst="rect">
            <a:avLst/>
          </a:prstGeom>
          <a:noFill/>
          <a:ln w="6350" algn="ctr">
            <a:noFill/>
            <a:miter lim="800000"/>
            <a:headEnd/>
            <a:tailEnd/>
          </a:ln>
          <a:effectLst/>
        </p:spPr>
        <p:txBody>
          <a:bodyPr lIns="0" tIns="0" rIns="0" bIns="0" rtlCol="0" anchor="b">
            <a:spAutoFit/>
          </a:bodyPr>
          <a:lstStyle/>
          <a:p>
            <a:pPr algn="r"/>
            <a:r>
              <a:rPr lang="ru-RU" sz="1600" dirty="0"/>
              <a:t>125009, </a:t>
            </a:r>
            <a:r>
              <a:rPr lang="ru-RU" sz="1600" dirty="0" smtClean="0"/>
              <a:t> г. Москва</a:t>
            </a:r>
            <a:r>
              <a:rPr lang="ru-RU" sz="1600" dirty="0"/>
              <a:t>, </a:t>
            </a:r>
          </a:p>
          <a:p>
            <a:pPr algn="r"/>
            <a:r>
              <a:rPr lang="ru-RU" sz="1600" dirty="0"/>
              <a:t>Ул. Газетный переулок 9\2</a:t>
            </a:r>
            <a:endParaRPr lang="ru-RU" sz="1600" dirty="0">
              <a:effectLst/>
            </a:endParaRPr>
          </a:p>
        </p:txBody>
      </p:sp>
      <p:sp>
        <p:nvSpPr>
          <p:cNvPr id="8" name="Прямоугольник 7"/>
          <p:cNvSpPr/>
          <p:nvPr/>
        </p:nvSpPr>
        <p:spPr bwMode="auto">
          <a:xfrm>
            <a:off x="6667579" y="5560918"/>
            <a:ext cx="1955173" cy="246221"/>
          </a:xfrm>
          <a:prstGeom prst="rect">
            <a:avLst/>
          </a:prstGeom>
          <a:noFill/>
          <a:ln w="6350" algn="ctr">
            <a:noFill/>
            <a:miter lim="800000"/>
            <a:headEnd/>
            <a:tailEnd/>
          </a:ln>
          <a:effectLst/>
        </p:spPr>
        <p:txBody>
          <a:bodyPr lIns="0" tIns="0" rIns="0" bIns="0" rtlCol="0" anchor="b">
            <a:spAutoFit/>
          </a:bodyPr>
          <a:lstStyle/>
          <a:p>
            <a:pPr algn="r"/>
            <a:r>
              <a:rPr lang="en-US" sz="1600" dirty="0">
                <a:latin typeface="Calibri" panose="020F0502020204030204" pitchFamily="34" charset="0"/>
              </a:rPr>
              <a:t>+7 495 7289613</a:t>
            </a:r>
            <a:endParaRPr lang="ru-RU" sz="1600" dirty="0">
              <a:effectLst/>
              <a:latin typeface="Calibri" panose="020F0502020204030204" pitchFamily="34" charset="0"/>
            </a:endParaRPr>
          </a:p>
        </p:txBody>
      </p:sp>
      <p:sp>
        <p:nvSpPr>
          <p:cNvPr id="9" name="Прямоугольник 8"/>
          <p:cNvSpPr/>
          <p:nvPr/>
        </p:nvSpPr>
        <p:spPr bwMode="auto">
          <a:xfrm>
            <a:off x="6218344" y="4926086"/>
            <a:ext cx="2404408" cy="492443"/>
          </a:xfrm>
          <a:prstGeom prst="rect">
            <a:avLst/>
          </a:prstGeom>
          <a:noFill/>
          <a:ln w="6350" algn="ctr">
            <a:noFill/>
            <a:miter lim="800000"/>
            <a:headEnd/>
            <a:tailEnd/>
          </a:ln>
          <a:effectLst/>
        </p:spPr>
        <p:txBody>
          <a:bodyPr lIns="0" tIns="0" rIns="0" bIns="0" rtlCol="0" anchor="t">
            <a:spAutoFit/>
          </a:bodyPr>
          <a:lstStyle/>
          <a:p>
            <a:pPr algn="r"/>
            <a:r>
              <a:rPr lang="ru-RU" sz="1600" dirty="0" smtClean="0">
                <a:latin typeface="Calibri" panose="020F0502020204030204" pitchFamily="34" charset="0"/>
              </a:rPr>
              <a:t>www.npitr.ru </a:t>
            </a:r>
            <a:endParaRPr lang="ru-RU" sz="1600" dirty="0">
              <a:latin typeface="Calibri" panose="020F0502020204030204" pitchFamily="34" charset="0"/>
            </a:endParaRPr>
          </a:p>
          <a:p>
            <a:pPr algn="r"/>
            <a:r>
              <a:rPr lang="en-US" sz="1600" dirty="0" smtClean="0">
                <a:latin typeface="Calibri" panose="020F0502020204030204" pitchFamily="34" charset="0"/>
              </a:rPr>
              <a:t>nosenkoav@npitr.ru</a:t>
            </a:r>
            <a:endParaRPr lang="ru-RU" sz="1600" dirty="0">
              <a:latin typeface="Calibri" panose="020F0502020204030204" pitchFamily="34" charset="0"/>
            </a:endParaRPr>
          </a:p>
        </p:txBody>
      </p:sp>
      <p:sp>
        <p:nvSpPr>
          <p:cNvPr id="11" name="Прямоугольник 10"/>
          <p:cNvSpPr/>
          <p:nvPr/>
        </p:nvSpPr>
        <p:spPr>
          <a:xfrm>
            <a:off x="323849" y="2924944"/>
            <a:ext cx="8496299" cy="1800200"/>
          </a:xfrm>
          <a:prstGeom prst="rect">
            <a:avLst/>
          </a:prstGeom>
          <a:noFill/>
          <a:ln w="10795" cap="flat" cmpd="sng" algn="ctr">
            <a:noFill/>
            <a:prstDash val="solid"/>
          </a:ln>
          <a:effectLst/>
        </p:spPr>
        <p:txBody>
          <a:bodyPr rtlCol="0" anchor="ctr"/>
          <a:lstStyle/>
          <a:p>
            <a:pPr lvl="0" defTabSz="920531">
              <a:defRPr/>
            </a:pPr>
            <a:r>
              <a:rPr lang="ru-RU" sz="4700" b="1" kern="0" dirty="0">
                <a:solidFill>
                  <a:schemeClr val="accent1"/>
                </a:solidFill>
                <a:latin typeface="+mj-lt"/>
                <a:ea typeface="Verdana" panose="020B0604030504040204" pitchFamily="34" charset="0"/>
                <a:cs typeface="Verdana" panose="020B0604030504040204" pitchFamily="34" charset="0"/>
              </a:rPr>
              <a:t>П</a:t>
            </a:r>
            <a:r>
              <a:rPr lang="ru-RU" sz="4700" b="1" kern="0" dirty="0" smtClean="0">
                <a:solidFill>
                  <a:schemeClr val="accent1"/>
                </a:solidFill>
                <a:latin typeface="+mj-lt"/>
                <a:ea typeface="Verdana" panose="020B0604030504040204" pitchFamily="34" charset="0"/>
                <a:cs typeface="Verdana" panose="020B0604030504040204" pitchFamily="34" charset="0"/>
              </a:rPr>
              <a:t>риглашаем </a:t>
            </a:r>
            <a:r>
              <a:rPr lang="ru-RU" sz="4700" b="1" kern="0" dirty="0">
                <a:solidFill>
                  <a:schemeClr val="accent1"/>
                </a:solidFill>
                <a:latin typeface="+mj-lt"/>
                <a:ea typeface="Verdana" panose="020B0604030504040204" pitchFamily="34" charset="0"/>
                <a:cs typeface="Verdana" panose="020B0604030504040204" pitchFamily="34" charset="0"/>
              </a:rPr>
              <a:t>к </a:t>
            </a:r>
            <a:r>
              <a:rPr lang="ru-RU" sz="4700" b="1" kern="0" dirty="0" smtClean="0">
                <a:solidFill>
                  <a:schemeClr val="accent1"/>
                </a:solidFill>
                <a:latin typeface="+mj-lt"/>
                <a:ea typeface="Verdana" panose="020B0604030504040204" pitchFamily="34" charset="0"/>
                <a:cs typeface="Verdana" panose="020B0604030504040204" pitchFamily="34" charset="0"/>
              </a:rPr>
              <a:t>сотрудничеству</a:t>
            </a:r>
            <a:r>
              <a:rPr lang="ru-RU" sz="4700" b="1" kern="0" dirty="0">
                <a:solidFill>
                  <a:schemeClr val="accent1"/>
                </a:solidFill>
                <a:latin typeface="+mj-lt"/>
                <a:ea typeface="Verdana" panose="020B0604030504040204" pitchFamily="34" charset="0"/>
                <a:cs typeface="Verdana" panose="020B0604030504040204" pitchFamily="34" charset="0"/>
              </a:rPr>
              <a:t>!</a:t>
            </a:r>
            <a:endParaRPr kumimoji="0" lang="ru-RU" sz="4700" b="1" i="0" u="none" strike="noStrike" kern="0" cap="none" spc="0" normalizeH="0" baseline="0" noProof="0" dirty="0">
              <a:ln>
                <a:noFill/>
              </a:ln>
              <a:solidFill>
                <a:schemeClr val="accent1"/>
              </a:solidFill>
              <a:effectLst/>
              <a:uLnTx/>
              <a:uFillTx/>
              <a:latin typeface="+mj-lt"/>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2"/>
          <a:stretch>
            <a:fillRect/>
          </a:stretch>
        </p:blipFill>
        <p:spPr>
          <a:xfrm>
            <a:off x="6876256" y="264885"/>
            <a:ext cx="2157297" cy="2567430"/>
          </a:xfrm>
          <a:prstGeom prst="rect">
            <a:avLst/>
          </a:prstGeom>
        </p:spPr>
      </p:pic>
    </p:spTree>
    <p:extLst>
      <p:ext uri="{BB962C8B-B14F-4D97-AF65-F5344CB8AC3E}">
        <p14:creationId xmlns:p14="http://schemas.microsoft.com/office/powerpoint/2010/main" val="31765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Наша команда</a:t>
            </a:r>
            <a:endParaRPr lang="ru-RU" dirty="0"/>
          </a:p>
        </p:txBody>
      </p:sp>
      <p:sp>
        <p:nvSpPr>
          <p:cNvPr id="2" name="Номер слайда 1"/>
          <p:cNvSpPr>
            <a:spLocks noGrp="1"/>
          </p:cNvSpPr>
          <p:nvPr>
            <p:ph type="sldNum" sz="quarter" idx="12"/>
          </p:nvPr>
        </p:nvSpPr>
        <p:spPr/>
        <p:txBody>
          <a:bodyPr/>
          <a:lstStyle/>
          <a:p>
            <a:fld id="{B19B0651-EE4F-4900-A07F-96A6BFA9D0F0}" type="slidenum">
              <a:rPr lang="ru-RU" smtClean="0"/>
              <a:pPr/>
              <a:t>2</a:t>
            </a:fld>
            <a:endParaRPr lang="ru-RU" dirty="0"/>
          </a:p>
        </p:txBody>
      </p:sp>
      <p:sp>
        <p:nvSpPr>
          <p:cNvPr id="3" name="Прямоугольник 2"/>
          <p:cNvSpPr/>
          <p:nvPr/>
        </p:nvSpPr>
        <p:spPr>
          <a:xfrm>
            <a:off x="322304" y="1196975"/>
            <a:ext cx="2028853" cy="50403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479667" y="1196975"/>
            <a:ext cx="2028853" cy="5040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4635482" y="1196975"/>
            <a:ext cx="2028853" cy="5040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6791298" y="1196975"/>
            <a:ext cx="2028853" cy="5040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l="9333" t="5833" r="1668" b="34835"/>
          <a:stretch/>
        </p:blipFill>
        <p:spPr>
          <a:xfrm>
            <a:off x="472696" y="1844824"/>
            <a:ext cx="1728068" cy="1728068"/>
          </a:xfrm>
          <a:prstGeom prst="ellipse">
            <a:avLst/>
          </a:prstGeom>
        </p:spPr>
      </p:pic>
      <p:pic>
        <p:nvPicPr>
          <p:cNvPr id="15" name="Рисунок 14"/>
          <p:cNvPicPr>
            <a:picLocks noChangeAspect="1"/>
          </p:cNvPicPr>
          <p:nvPr/>
        </p:nvPicPr>
        <p:blipFill rotWithShape="1">
          <a:blip r:embed="rId3">
            <a:extLst>
              <a:ext uri="{28A0092B-C50C-407E-A947-70E740481C1C}">
                <a14:useLocalDpi xmlns:a14="http://schemas.microsoft.com/office/drawing/2010/main" val="0"/>
              </a:ext>
            </a:extLst>
          </a:blip>
          <a:srcRect l="12180" t="29637" r="19875" b="19372"/>
          <a:stretch/>
        </p:blipFill>
        <p:spPr>
          <a:xfrm>
            <a:off x="2630059" y="1844824"/>
            <a:ext cx="1728068" cy="1728068"/>
          </a:xfrm>
          <a:prstGeom prst="ellipse">
            <a:avLst/>
          </a:prstGeom>
        </p:spPr>
      </p:pic>
      <p:pic>
        <p:nvPicPr>
          <p:cNvPr id="16" name="Рисунок 15"/>
          <p:cNvPicPr>
            <a:picLocks noChangeAspect="1"/>
          </p:cNvPicPr>
          <p:nvPr/>
        </p:nvPicPr>
        <p:blipFill rotWithShape="1">
          <a:blip r:embed="rId4">
            <a:extLst>
              <a:ext uri="{28A0092B-C50C-407E-A947-70E740481C1C}">
                <a14:useLocalDpi xmlns:a14="http://schemas.microsoft.com/office/drawing/2010/main" val="0"/>
              </a:ext>
            </a:extLst>
          </a:blip>
          <a:srcRect t="5000" b="22200"/>
          <a:stretch/>
        </p:blipFill>
        <p:spPr>
          <a:xfrm>
            <a:off x="4785874" y="1844824"/>
            <a:ext cx="1728068" cy="1728068"/>
          </a:xfrm>
          <a:prstGeom prst="ellipse">
            <a:avLst/>
          </a:prstGeom>
        </p:spPr>
      </p:pic>
      <p:sp>
        <p:nvSpPr>
          <p:cNvPr id="19" name="Прямоугольник 18"/>
          <p:cNvSpPr/>
          <p:nvPr/>
        </p:nvSpPr>
        <p:spPr>
          <a:xfrm>
            <a:off x="436018" y="3645024"/>
            <a:ext cx="180142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СТОЛЯРОВ</a:t>
            </a:r>
            <a:r>
              <a:rPr lang="ru-RU" sz="1400" dirty="0" smtClean="0">
                <a:solidFill>
                  <a:schemeClr val="tx1"/>
                </a:solidFill>
              </a:rPr>
              <a:t/>
            </a:r>
            <a:br>
              <a:rPr lang="ru-RU" sz="1400" dirty="0" smtClean="0">
                <a:solidFill>
                  <a:schemeClr val="tx1"/>
                </a:solidFill>
              </a:rPr>
            </a:br>
            <a:r>
              <a:rPr lang="ru-RU" sz="1400" dirty="0" smtClean="0">
                <a:solidFill>
                  <a:schemeClr val="tx1"/>
                </a:solidFill>
              </a:rPr>
              <a:t>Николай </a:t>
            </a:r>
            <a:r>
              <a:rPr lang="ru-RU" sz="1400" dirty="0">
                <a:solidFill>
                  <a:schemeClr val="tx1"/>
                </a:solidFill>
              </a:rPr>
              <a:t>Сергеевич</a:t>
            </a:r>
            <a:endParaRPr lang="ru-RU" sz="1400" dirty="0">
              <a:solidFill>
                <a:schemeClr val="tx1"/>
              </a:solidFill>
              <a:effectLst/>
            </a:endParaRPr>
          </a:p>
        </p:txBody>
      </p:sp>
      <p:sp>
        <p:nvSpPr>
          <p:cNvPr id="21" name="Прямоугольник 20"/>
          <p:cNvSpPr/>
          <p:nvPr/>
        </p:nvSpPr>
        <p:spPr>
          <a:xfrm>
            <a:off x="2593380" y="3645024"/>
            <a:ext cx="1801425"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НОСЕНКО</a:t>
            </a:r>
          </a:p>
          <a:p>
            <a:pPr algn="ctr"/>
            <a:r>
              <a:rPr lang="ru-RU" sz="1400" dirty="0" smtClean="0">
                <a:solidFill>
                  <a:schemeClr val="tx1"/>
                </a:solidFill>
              </a:rPr>
              <a:t>Андрей </a:t>
            </a:r>
            <a:r>
              <a:rPr lang="ru-RU" sz="1400" dirty="0">
                <a:solidFill>
                  <a:schemeClr val="tx1"/>
                </a:solidFill>
              </a:rPr>
              <a:t>Викторович</a:t>
            </a:r>
            <a:endParaRPr lang="ru-RU" sz="1400" dirty="0">
              <a:solidFill>
                <a:schemeClr val="tx1"/>
              </a:solidFill>
              <a:effectLst/>
            </a:endParaRPr>
          </a:p>
        </p:txBody>
      </p:sp>
      <p:sp>
        <p:nvSpPr>
          <p:cNvPr id="22" name="Прямоугольник 21"/>
          <p:cNvSpPr/>
          <p:nvPr/>
        </p:nvSpPr>
        <p:spPr>
          <a:xfrm>
            <a:off x="4749195" y="3645024"/>
            <a:ext cx="1801425"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СЕМЕНОВА</a:t>
            </a:r>
            <a:r>
              <a:rPr lang="ru-RU" sz="1400" dirty="0" smtClean="0">
                <a:solidFill>
                  <a:schemeClr val="tx1"/>
                </a:solidFill>
              </a:rPr>
              <a:t> </a:t>
            </a:r>
            <a:br>
              <a:rPr lang="ru-RU" sz="1400" dirty="0" smtClean="0">
                <a:solidFill>
                  <a:schemeClr val="tx1"/>
                </a:solidFill>
              </a:rPr>
            </a:br>
            <a:r>
              <a:rPr lang="ru-RU" sz="1400" dirty="0" smtClean="0">
                <a:solidFill>
                  <a:schemeClr val="tx1"/>
                </a:solidFill>
              </a:rPr>
              <a:t>Алла </a:t>
            </a:r>
            <a:r>
              <a:rPr lang="ru-RU" sz="1400" dirty="0">
                <a:solidFill>
                  <a:schemeClr val="tx1"/>
                </a:solidFill>
              </a:rPr>
              <a:t>Анатольевна</a:t>
            </a:r>
            <a:endParaRPr lang="ru-RU" sz="1400" dirty="0">
              <a:solidFill>
                <a:schemeClr val="tx1"/>
              </a:solidFill>
              <a:effectLst/>
            </a:endParaRPr>
          </a:p>
        </p:txBody>
      </p:sp>
      <p:sp>
        <p:nvSpPr>
          <p:cNvPr id="23" name="Прямоугольник 22"/>
          <p:cNvSpPr/>
          <p:nvPr/>
        </p:nvSpPr>
        <p:spPr>
          <a:xfrm>
            <a:off x="6904237" y="3645024"/>
            <a:ext cx="1801425"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sz="1400" b="1" dirty="0" smtClean="0">
                <a:solidFill>
                  <a:schemeClr val="tx1"/>
                </a:solidFill>
              </a:rPr>
              <a:t>ЦАРИКАЕВА</a:t>
            </a:r>
            <a:endParaRPr lang="ru-RU" sz="1400" dirty="0">
              <a:solidFill>
                <a:schemeClr val="tx1"/>
              </a:solidFill>
            </a:endParaRPr>
          </a:p>
          <a:p>
            <a:pPr algn="ctr"/>
            <a:r>
              <a:rPr lang="ru-RU" sz="1400" dirty="0" smtClean="0">
                <a:solidFill>
                  <a:schemeClr val="tx1"/>
                </a:solidFill>
              </a:rPr>
              <a:t>Жанна</a:t>
            </a:r>
            <a:r>
              <a:rPr lang="ru-RU" sz="1400" dirty="0">
                <a:solidFill>
                  <a:schemeClr val="tx1"/>
                </a:solidFill>
              </a:rPr>
              <a:t> </a:t>
            </a:r>
            <a:r>
              <a:rPr lang="ru-RU" sz="1400" dirty="0" smtClean="0">
                <a:solidFill>
                  <a:schemeClr val="tx1"/>
                </a:solidFill>
              </a:rPr>
              <a:t>Маирбековна</a:t>
            </a:r>
            <a:endParaRPr lang="ru-RU" sz="1400" dirty="0">
              <a:solidFill>
                <a:schemeClr val="tx1"/>
              </a:solidFill>
              <a:effectLst/>
            </a:endParaRPr>
          </a:p>
        </p:txBody>
      </p:sp>
      <p:sp>
        <p:nvSpPr>
          <p:cNvPr id="24" name="Прямоугольник 23"/>
          <p:cNvSpPr/>
          <p:nvPr/>
        </p:nvSpPr>
        <p:spPr>
          <a:xfrm>
            <a:off x="436018" y="1196752"/>
            <a:ext cx="180142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ru-RU" sz="1200" b="1" dirty="0">
                <a:solidFill>
                  <a:schemeClr val="tx1"/>
                </a:solidFill>
              </a:rPr>
              <a:t>Президент </a:t>
            </a:r>
            <a:r>
              <a:rPr lang="ru-RU" sz="1200" b="1" dirty="0" smtClean="0">
                <a:solidFill>
                  <a:schemeClr val="tx1"/>
                </a:solidFill>
              </a:rPr>
              <a:t/>
            </a:r>
            <a:br>
              <a:rPr lang="ru-RU" sz="1200" b="1" dirty="0" smtClean="0">
                <a:solidFill>
                  <a:schemeClr val="tx1"/>
                </a:solidFill>
              </a:rPr>
            </a:br>
            <a:r>
              <a:rPr lang="ru-RU" sz="1200" b="1" dirty="0" smtClean="0">
                <a:solidFill>
                  <a:schemeClr val="tx1"/>
                </a:solidFill>
              </a:rPr>
              <a:t>АНО </a:t>
            </a:r>
            <a:r>
              <a:rPr lang="ru-RU" sz="1200" b="1" dirty="0">
                <a:solidFill>
                  <a:schemeClr val="tx1"/>
                </a:solidFill>
              </a:rPr>
              <a:t>НПИ «Территория Развития</a:t>
            </a:r>
            <a:r>
              <a:rPr lang="ru-RU" sz="1200" b="1" dirty="0" smtClean="0">
                <a:solidFill>
                  <a:schemeClr val="tx1"/>
                </a:solidFill>
              </a:rPr>
              <a:t>»</a:t>
            </a:r>
            <a:endParaRPr lang="ru-RU" sz="1200" dirty="0">
              <a:solidFill>
                <a:schemeClr val="tx1"/>
              </a:solidFill>
              <a:effectLst/>
            </a:endParaRPr>
          </a:p>
        </p:txBody>
      </p:sp>
      <p:sp>
        <p:nvSpPr>
          <p:cNvPr id="25" name="Прямоугольник 24"/>
          <p:cNvSpPr/>
          <p:nvPr/>
        </p:nvSpPr>
        <p:spPr>
          <a:xfrm>
            <a:off x="2593380" y="1196752"/>
            <a:ext cx="180142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a:r>
              <a:rPr lang="ru-RU" sz="1200" b="1" dirty="0" smtClean="0">
                <a:solidFill>
                  <a:schemeClr val="tx1"/>
                </a:solidFill>
              </a:rPr>
              <a:t>Генеральный директор </a:t>
            </a:r>
            <a:r>
              <a:rPr lang="ru-RU" sz="1200" b="1" dirty="0">
                <a:solidFill>
                  <a:schemeClr val="tx1"/>
                </a:solidFill>
              </a:rPr>
              <a:t>АНО НПИ «Территория Развития»</a:t>
            </a:r>
          </a:p>
        </p:txBody>
      </p:sp>
      <p:sp>
        <p:nvSpPr>
          <p:cNvPr id="26" name="Прямоугольник 25"/>
          <p:cNvSpPr/>
          <p:nvPr/>
        </p:nvSpPr>
        <p:spPr>
          <a:xfrm>
            <a:off x="4749195" y="1196752"/>
            <a:ext cx="180142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Член правления</a:t>
            </a:r>
            <a:endParaRPr lang="ru-RU" sz="1200" dirty="0">
              <a:solidFill>
                <a:schemeClr val="tx1"/>
              </a:solidFill>
              <a:effectLst/>
            </a:endParaRPr>
          </a:p>
        </p:txBody>
      </p:sp>
      <p:sp>
        <p:nvSpPr>
          <p:cNvPr id="27" name="Прямоугольник 26"/>
          <p:cNvSpPr/>
          <p:nvPr/>
        </p:nvSpPr>
        <p:spPr>
          <a:xfrm>
            <a:off x="6904237" y="1196752"/>
            <a:ext cx="180142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sz="1200" b="1" dirty="0" smtClean="0">
                <a:solidFill>
                  <a:schemeClr val="tx1"/>
                </a:solidFill>
              </a:rPr>
              <a:t>Член правления</a:t>
            </a:r>
            <a:endParaRPr lang="ru-RU" sz="1200" dirty="0">
              <a:solidFill>
                <a:schemeClr val="tx1"/>
              </a:solidFill>
              <a:effectLst/>
            </a:endParaRPr>
          </a:p>
        </p:txBody>
      </p:sp>
      <p:sp>
        <p:nvSpPr>
          <p:cNvPr id="28" name="Прямоугольник 27"/>
          <p:cNvSpPr/>
          <p:nvPr/>
        </p:nvSpPr>
        <p:spPr>
          <a:xfrm>
            <a:off x="436018" y="4293096"/>
            <a:ext cx="1801425"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ru-RU" sz="1200" dirty="0">
                <a:solidFill>
                  <a:schemeClr val="tx1"/>
                </a:solidFill>
              </a:rPr>
              <a:t>заслуженный </a:t>
            </a:r>
            <a:r>
              <a:rPr lang="ru-RU" sz="1200" dirty="0" smtClean="0">
                <a:solidFill>
                  <a:schemeClr val="tx1"/>
                </a:solidFill>
              </a:rPr>
              <a:t>экономист РФ,</a:t>
            </a:r>
            <a:r>
              <a:rPr lang="ru-RU" sz="1200" dirty="0">
                <a:solidFill>
                  <a:schemeClr val="tx1"/>
                </a:solidFill>
              </a:rPr>
              <a:t> доктор экономических наук, кандидат философских наук, профессор, генерал-майор авиации, действительный государственный советник Российской Федерации первого </a:t>
            </a:r>
            <a:r>
              <a:rPr lang="ru-RU" sz="1200" dirty="0" smtClean="0">
                <a:solidFill>
                  <a:schemeClr val="tx1"/>
                </a:solidFill>
              </a:rPr>
              <a:t>класса</a:t>
            </a:r>
            <a:endParaRPr lang="ru-RU" sz="1200" dirty="0">
              <a:solidFill>
                <a:schemeClr val="tx1"/>
              </a:solidFill>
              <a:effectLst/>
            </a:endParaRPr>
          </a:p>
        </p:txBody>
      </p:sp>
      <p:sp>
        <p:nvSpPr>
          <p:cNvPr id="32" name="Прямоугольник 31"/>
          <p:cNvSpPr/>
          <p:nvPr/>
        </p:nvSpPr>
        <p:spPr>
          <a:xfrm>
            <a:off x="2593381" y="4293096"/>
            <a:ext cx="1801425" cy="1800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ru-RU" sz="1200" dirty="0">
              <a:solidFill>
                <a:schemeClr val="tx1"/>
              </a:solidFill>
              <a:effectLst/>
            </a:endParaRPr>
          </a:p>
        </p:txBody>
      </p:sp>
      <p:sp>
        <p:nvSpPr>
          <p:cNvPr id="33" name="Прямоугольник 32"/>
          <p:cNvSpPr/>
          <p:nvPr/>
        </p:nvSpPr>
        <p:spPr>
          <a:xfrm>
            <a:off x="4749196" y="4293096"/>
            <a:ext cx="1801425" cy="1800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ru-RU" sz="1200" dirty="0">
                <a:solidFill>
                  <a:schemeClr val="tx1"/>
                </a:solidFill>
              </a:rPr>
              <a:t>заведующая кафедрой </a:t>
            </a:r>
            <a:r>
              <a:rPr lang="ru-RU" sz="1200" dirty="0" smtClean="0">
                <a:solidFill>
                  <a:schemeClr val="tx1"/>
                </a:solidFill>
              </a:rPr>
              <a:t>профессор, доктор экономических наук</a:t>
            </a:r>
            <a:endParaRPr lang="ru-RU" sz="1200" dirty="0">
              <a:solidFill>
                <a:schemeClr val="tx1"/>
              </a:solidFill>
              <a:effectLst/>
            </a:endParaRPr>
          </a:p>
        </p:txBody>
      </p:sp>
      <p:sp>
        <p:nvSpPr>
          <p:cNvPr id="34" name="Прямоугольник 33"/>
          <p:cNvSpPr/>
          <p:nvPr/>
        </p:nvSpPr>
        <p:spPr>
          <a:xfrm>
            <a:off x="6905012" y="4293096"/>
            <a:ext cx="1801425" cy="1800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ru-RU" sz="1200" dirty="0">
                <a:solidFill>
                  <a:schemeClr val="tx1"/>
                </a:solidFill>
              </a:rPr>
              <a:t>к</a:t>
            </a:r>
            <a:r>
              <a:rPr lang="ru-RU" sz="1200" dirty="0" smtClean="0">
                <a:solidFill>
                  <a:schemeClr val="tx1"/>
                </a:solidFill>
              </a:rPr>
              <a:t>андидат юридических наук</a:t>
            </a:r>
            <a:endParaRPr lang="ru-RU" sz="1200" dirty="0">
              <a:solidFill>
                <a:schemeClr val="tx1"/>
              </a:solidFill>
              <a:effectLst/>
            </a:endParaRPr>
          </a:p>
        </p:txBody>
      </p:sp>
      <p:pic>
        <p:nvPicPr>
          <p:cNvPr id="30" name="Рисунок 29"/>
          <p:cNvPicPr>
            <a:picLocks/>
          </p:cNvPicPr>
          <p:nvPr/>
        </p:nvPicPr>
        <p:blipFill rotWithShape="1">
          <a:blip r:embed="rId5" cstate="print">
            <a:extLst>
              <a:ext uri="{28A0092B-C50C-407E-A947-70E740481C1C}">
                <a14:useLocalDpi xmlns:a14="http://schemas.microsoft.com/office/drawing/2010/main" val="0"/>
              </a:ext>
            </a:extLst>
          </a:blip>
          <a:stretch/>
        </p:blipFill>
        <p:spPr>
          <a:xfrm>
            <a:off x="6940425" y="1844824"/>
            <a:ext cx="1729047" cy="1729047"/>
          </a:xfrm>
          <a:prstGeom prst="ellipse">
            <a:avLst/>
          </a:prstGeom>
          <a:effectLst>
            <a:outerShdw blurRad="50800" dist="50800" algn="ctr" rotWithShape="0">
              <a:srgbClr val="000000">
                <a:alpha val="43137"/>
              </a:srgbClr>
            </a:outerShdw>
          </a:effectLst>
        </p:spPr>
      </p:pic>
    </p:spTree>
    <p:extLst>
      <p:ext uri="{BB962C8B-B14F-4D97-AF65-F5344CB8AC3E}">
        <p14:creationId xmlns:p14="http://schemas.microsoft.com/office/powerpoint/2010/main" val="20344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quarter" idx="13"/>
          </p:nvPr>
        </p:nvSpPr>
        <p:spPr/>
        <p:txBody>
          <a:bodyPr/>
          <a:lstStyle/>
          <a:p>
            <a:pPr marL="342900" indent="-342900">
              <a:buFont typeface="+mj-lt"/>
              <a:buAutoNum type="arabicPeriod"/>
            </a:pPr>
            <a:r>
              <a:rPr lang="ru-RU" dirty="0"/>
              <a:t>Общие </a:t>
            </a:r>
            <a:r>
              <a:rPr lang="ru-RU" dirty="0" smtClean="0"/>
              <a:t>положения</a:t>
            </a:r>
            <a:endParaRPr lang="ru-RU" dirty="0"/>
          </a:p>
          <a:p>
            <a:pPr marL="342900" indent="-342900">
              <a:buFont typeface="+mj-lt"/>
              <a:buAutoNum type="arabicPeriod"/>
            </a:pPr>
            <a:r>
              <a:rPr lang="ru-RU" dirty="0"/>
              <a:t>Цели </a:t>
            </a:r>
            <a:r>
              <a:rPr lang="ru-RU" dirty="0" smtClean="0"/>
              <a:t>деятельности организации</a:t>
            </a:r>
          </a:p>
          <a:p>
            <a:pPr marL="342900" indent="-342900">
              <a:buFont typeface="+mj-lt"/>
              <a:buAutoNum type="arabicPeriod"/>
            </a:pPr>
            <a:r>
              <a:rPr lang="ru-RU" dirty="0" smtClean="0"/>
              <a:t>Предмет деятельности организации</a:t>
            </a:r>
          </a:p>
          <a:p>
            <a:pPr marL="342900" indent="-342900">
              <a:buFont typeface="+mj-lt"/>
              <a:buAutoNum type="arabicPeriod"/>
            </a:pPr>
            <a:r>
              <a:rPr lang="ru-RU" dirty="0"/>
              <a:t>Условия для устойчивого </a:t>
            </a:r>
            <a:r>
              <a:rPr lang="ru-RU" dirty="0" smtClean="0"/>
              <a:t>развития</a:t>
            </a:r>
            <a:endParaRPr lang="ru-RU" dirty="0"/>
          </a:p>
          <a:p>
            <a:pPr marL="342900" indent="-342900">
              <a:buFont typeface="+mj-lt"/>
              <a:buAutoNum type="arabicPeriod"/>
            </a:pPr>
            <a:r>
              <a:rPr lang="ru-RU" dirty="0"/>
              <a:t>Основные </a:t>
            </a:r>
            <a:r>
              <a:rPr lang="ru-RU" dirty="0" smtClean="0"/>
              <a:t>задачи</a:t>
            </a:r>
            <a:endParaRPr lang="ru-RU" dirty="0"/>
          </a:p>
          <a:p>
            <a:pPr marL="342900" indent="-342900">
              <a:buFont typeface="+mj-lt"/>
              <a:buAutoNum type="arabicPeriod"/>
            </a:pPr>
            <a:r>
              <a:rPr lang="ru-RU" dirty="0"/>
              <a:t>Основные </a:t>
            </a:r>
            <a:r>
              <a:rPr lang="ru-RU" dirty="0" smtClean="0"/>
              <a:t>проекты</a:t>
            </a:r>
            <a:endParaRPr lang="ru-RU" dirty="0"/>
          </a:p>
          <a:p>
            <a:pPr marL="342900" indent="-342900">
              <a:buFont typeface="+mj-lt"/>
              <a:buAutoNum type="arabicPeriod"/>
            </a:pPr>
            <a:r>
              <a:rPr lang="ru-RU" dirty="0"/>
              <a:t>Основные </a:t>
            </a:r>
            <a:r>
              <a:rPr lang="ru-RU" dirty="0" smtClean="0"/>
              <a:t>направления</a:t>
            </a:r>
            <a:endParaRPr lang="ru-RU" dirty="0"/>
          </a:p>
        </p:txBody>
      </p:sp>
      <p:sp>
        <p:nvSpPr>
          <p:cNvPr id="6" name="Заголовок 5"/>
          <p:cNvSpPr>
            <a:spLocks noGrp="1"/>
          </p:cNvSpPr>
          <p:nvPr>
            <p:ph type="title"/>
          </p:nvPr>
        </p:nvSpPr>
        <p:spPr/>
        <p:txBody>
          <a:bodyPr/>
          <a:lstStyle/>
          <a:p>
            <a:r>
              <a:rPr lang="ru-RU" dirty="0"/>
              <a:t>Содержание</a:t>
            </a:r>
          </a:p>
        </p:txBody>
      </p:sp>
    </p:spTree>
    <p:extLst>
      <p:ext uri="{BB962C8B-B14F-4D97-AF65-F5344CB8AC3E}">
        <p14:creationId xmlns:p14="http://schemas.microsoft.com/office/powerpoint/2010/main" val="2275729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Общие положения</a:t>
            </a:r>
          </a:p>
        </p:txBody>
      </p:sp>
      <p:sp>
        <p:nvSpPr>
          <p:cNvPr id="5" name="Объект 4"/>
          <p:cNvSpPr>
            <a:spLocks noGrp="1"/>
          </p:cNvSpPr>
          <p:nvPr>
            <p:ph idx="1"/>
          </p:nvPr>
        </p:nvSpPr>
        <p:spPr>
          <a:xfrm>
            <a:off x="323850" y="1196975"/>
            <a:ext cx="8496300" cy="5040313"/>
          </a:xfrm>
        </p:spPr>
        <p:txBody>
          <a:bodyPr>
            <a:noAutofit/>
          </a:bodyPr>
          <a:lstStyle/>
          <a:p>
            <a:pPr marL="228600" lvl="1" indent="-228600">
              <a:buClr>
                <a:schemeClr val="accent1"/>
              </a:buClr>
              <a:buFont typeface="+mj-lt"/>
              <a:buAutoNum type="arabicPeriod"/>
              <a:tabLst>
                <a:tab pos="0" algn="l"/>
              </a:tabLst>
            </a:pPr>
            <a:r>
              <a:rPr lang="ru-RU" dirty="0" smtClean="0"/>
              <a:t>Автономная </a:t>
            </a:r>
            <a:r>
              <a:rPr lang="ru-RU" dirty="0"/>
              <a:t>некоммерческая организация </a:t>
            </a:r>
            <a:r>
              <a:rPr lang="ru-RU" b="1" dirty="0">
                <a:solidFill>
                  <a:schemeClr val="accent1"/>
                </a:solidFill>
              </a:rPr>
              <a:t>«Научно-проектный институт комплексных исследований и прогнозирования «Территория </a:t>
            </a:r>
            <a:r>
              <a:rPr lang="ru-RU" b="1" dirty="0" smtClean="0">
                <a:solidFill>
                  <a:schemeClr val="accent1"/>
                </a:solidFill>
              </a:rPr>
              <a:t>Развития»</a:t>
            </a:r>
            <a:r>
              <a:rPr lang="ru-RU" b="1" dirty="0" smtClean="0"/>
              <a:t>, </a:t>
            </a:r>
            <a:r>
              <a:rPr lang="ru-RU" dirty="0" smtClean="0"/>
              <a:t>именуемая </a:t>
            </a:r>
            <a:r>
              <a:rPr lang="ru-RU" dirty="0"/>
              <a:t>в дальнейшем «Организация», является унитарной некоммерческой организацией, </a:t>
            </a:r>
            <a:r>
              <a:rPr lang="en-US" dirty="0" smtClean="0"/>
              <a:t/>
            </a:r>
            <a:br>
              <a:rPr lang="en-US" dirty="0" smtClean="0"/>
            </a:br>
            <a:r>
              <a:rPr lang="ru-RU" dirty="0" smtClean="0"/>
              <a:t>не </a:t>
            </a:r>
            <a:r>
              <a:rPr lang="ru-RU" dirty="0"/>
              <a:t>имеющей членства и созданной на основе имущественных взносов граждан в целях предоставления услуг, связанных </a:t>
            </a:r>
            <a:r>
              <a:rPr lang="en-US" dirty="0" smtClean="0"/>
              <a:t/>
            </a:r>
            <a:br>
              <a:rPr lang="en-US" dirty="0" smtClean="0"/>
            </a:br>
            <a:r>
              <a:rPr lang="ru-RU" dirty="0" smtClean="0"/>
              <a:t>c </a:t>
            </a:r>
            <a:r>
              <a:rPr lang="ru-RU" dirty="0"/>
              <a:t>созданием и осуществлением деятельности междисциплинарной межвузовской научно-проектной экосистемы </a:t>
            </a:r>
            <a:r>
              <a:rPr lang="en-US" dirty="0" smtClean="0"/>
              <a:t/>
            </a:r>
            <a:br>
              <a:rPr lang="en-US" dirty="0" smtClean="0"/>
            </a:br>
            <a:r>
              <a:rPr lang="ru-RU" dirty="0" smtClean="0"/>
              <a:t>для </a:t>
            </a:r>
            <a:r>
              <a:rPr lang="ru-RU" dirty="0"/>
              <a:t>«комплексной упаковки» и подготовки к финансированию межотраслевых инвестиционных проектов территориального развития, формирования творческих коллективов, проектных команд, проведения аналитических исследований, информационного и финансового моделирования, научно-обоснованного прогнозирования, разработки новых продуктов, использование готовых и создание объектов интеллектуальной собственности во всех сферах национальной экономики, градостроительстве и действует на основе Конституции, ФЗ «О некоммерческих организациях», Гражданского кодекса РФ, других законов и иных правовых актов </a:t>
            </a:r>
            <a:r>
              <a:rPr lang="ru-RU" dirty="0" smtClean="0"/>
              <a:t>РФ</a:t>
            </a:r>
            <a:r>
              <a:rPr lang="en-US" dirty="0" smtClean="0"/>
              <a:t/>
            </a:r>
            <a:br>
              <a:rPr lang="en-US" dirty="0" smtClean="0"/>
            </a:br>
            <a:endParaRPr lang="ru-RU" dirty="0"/>
          </a:p>
          <a:p>
            <a:pPr marL="228600" lvl="1" indent="-228600">
              <a:buClr>
                <a:schemeClr val="accent1"/>
              </a:buClr>
              <a:buFont typeface="+mj-lt"/>
              <a:buAutoNum type="arabicPeriod"/>
              <a:tabLst>
                <a:tab pos="0" algn="l"/>
              </a:tabLst>
            </a:pPr>
            <a:r>
              <a:rPr lang="ru-RU" dirty="0"/>
              <a:t>Полное наименование организации на русском языке: </a:t>
            </a:r>
            <a:r>
              <a:rPr lang="ru-RU" b="1" dirty="0">
                <a:solidFill>
                  <a:schemeClr val="accent1"/>
                </a:solidFill>
              </a:rPr>
              <a:t>Автономная некоммерческая организация «Научно-проектный институт комплексных исследований и прогнозирования «Территория Развития</a:t>
            </a:r>
            <a:r>
              <a:rPr lang="ru-RU" b="1" dirty="0" smtClean="0">
                <a:solidFill>
                  <a:schemeClr val="accent1"/>
                </a:solidFill>
              </a:rPr>
              <a:t>»</a:t>
            </a:r>
            <a:r>
              <a:rPr lang="ru-RU" dirty="0" smtClean="0"/>
              <a:t/>
            </a:r>
            <a:br>
              <a:rPr lang="ru-RU" dirty="0" smtClean="0"/>
            </a:br>
            <a:r>
              <a:rPr lang="ru-RU" dirty="0" smtClean="0"/>
              <a:t>Сокращенное </a:t>
            </a:r>
            <a:r>
              <a:rPr lang="ru-RU" dirty="0"/>
              <a:t>наименование Организации на русском языке: </a:t>
            </a:r>
            <a:r>
              <a:rPr lang="ru-RU" b="1" dirty="0">
                <a:solidFill>
                  <a:schemeClr val="accent1"/>
                </a:solidFill>
              </a:rPr>
              <a:t>АНО </a:t>
            </a:r>
            <a:r>
              <a:rPr lang="ru-RU" b="1" dirty="0" smtClean="0">
                <a:solidFill>
                  <a:schemeClr val="accent1"/>
                </a:solidFill>
              </a:rPr>
              <a:t>НПИ</a:t>
            </a:r>
            <a:r>
              <a:rPr lang="ru-RU" dirty="0" smtClean="0">
                <a:solidFill>
                  <a:schemeClr val="accent1"/>
                </a:solidFill>
              </a:rPr>
              <a:t> </a:t>
            </a:r>
            <a:r>
              <a:rPr lang="en-US" b="1" dirty="0" smtClean="0">
                <a:solidFill>
                  <a:schemeClr val="accent1"/>
                </a:solidFill>
              </a:rPr>
              <a:t>«</a:t>
            </a:r>
            <a:r>
              <a:rPr lang="ru-RU" b="1" dirty="0">
                <a:solidFill>
                  <a:schemeClr val="accent1"/>
                </a:solidFill>
              </a:rPr>
              <a:t>Территория</a:t>
            </a:r>
            <a:r>
              <a:rPr lang="en-US" b="1" dirty="0">
                <a:solidFill>
                  <a:schemeClr val="accent1"/>
                </a:solidFill>
              </a:rPr>
              <a:t> </a:t>
            </a:r>
            <a:r>
              <a:rPr lang="ru-RU" b="1" dirty="0">
                <a:solidFill>
                  <a:schemeClr val="accent1"/>
                </a:solidFill>
              </a:rPr>
              <a:t>Развития</a:t>
            </a:r>
            <a:r>
              <a:rPr lang="en-US" b="1" dirty="0" smtClean="0">
                <a:solidFill>
                  <a:schemeClr val="accent1"/>
                </a:solidFill>
              </a:rPr>
              <a:t>»</a:t>
            </a:r>
            <a:r>
              <a:rPr lang="ru-RU" dirty="0"/>
              <a:t/>
            </a:r>
            <a:br>
              <a:rPr lang="ru-RU" dirty="0"/>
            </a:br>
            <a:r>
              <a:rPr lang="ru-RU" dirty="0" smtClean="0"/>
              <a:t>Полное</a:t>
            </a:r>
            <a:r>
              <a:rPr lang="en-US" dirty="0" smtClean="0"/>
              <a:t> </a:t>
            </a:r>
            <a:r>
              <a:rPr lang="ru-RU" dirty="0"/>
              <a:t>наименование</a:t>
            </a:r>
            <a:r>
              <a:rPr lang="en-US" dirty="0"/>
              <a:t> </a:t>
            </a:r>
            <a:r>
              <a:rPr lang="ru-RU" dirty="0"/>
              <a:t>Организации</a:t>
            </a:r>
            <a:r>
              <a:rPr lang="en-US" dirty="0"/>
              <a:t> </a:t>
            </a:r>
            <a:r>
              <a:rPr lang="ru-RU" dirty="0"/>
              <a:t>на</a:t>
            </a:r>
            <a:r>
              <a:rPr lang="en-US" dirty="0"/>
              <a:t> </a:t>
            </a:r>
            <a:r>
              <a:rPr lang="ru-RU" dirty="0"/>
              <a:t>английском</a:t>
            </a:r>
            <a:r>
              <a:rPr lang="en-US" dirty="0"/>
              <a:t> </a:t>
            </a:r>
            <a:r>
              <a:rPr lang="ru-RU" dirty="0"/>
              <a:t>языке</a:t>
            </a:r>
            <a:r>
              <a:rPr lang="en-US" dirty="0"/>
              <a:t>: </a:t>
            </a:r>
            <a:r>
              <a:rPr lang="en-US" b="1" dirty="0">
                <a:solidFill>
                  <a:schemeClr val="accent1"/>
                </a:solidFill>
                <a:latin typeface="Calibri" panose="020F0502020204030204" pitchFamily="34" charset="0"/>
              </a:rPr>
              <a:t>«Autonomous </a:t>
            </a:r>
            <a:r>
              <a:rPr lang="en-US" b="1" dirty="0" smtClean="0">
                <a:solidFill>
                  <a:schemeClr val="accent1"/>
                </a:solidFill>
                <a:latin typeface="Calibri" panose="020F0502020204030204" pitchFamily="34" charset="0"/>
              </a:rPr>
              <a:t>non-profit </a:t>
            </a:r>
            <a:r>
              <a:rPr lang="en-US" b="1" dirty="0">
                <a:solidFill>
                  <a:schemeClr val="accent1"/>
                </a:solidFill>
                <a:latin typeface="Calibri" panose="020F0502020204030204" pitchFamily="34" charset="0"/>
              </a:rPr>
              <a:t>organization Scientific Project Institute of complex researches and forecasting «Territory </a:t>
            </a:r>
            <a:r>
              <a:rPr lang="en-US" b="1" dirty="0" smtClean="0">
                <a:solidFill>
                  <a:schemeClr val="accent1"/>
                </a:solidFill>
                <a:latin typeface="Calibri" panose="020F0502020204030204" pitchFamily="34" charset="0"/>
              </a:rPr>
              <a:t>Development»</a:t>
            </a:r>
            <a:r>
              <a:rPr lang="en-US" b="1" dirty="0">
                <a:solidFill>
                  <a:schemeClr val="accent1"/>
                </a:solidFill>
                <a:latin typeface="Calibri" panose="020F0502020204030204" pitchFamily="34" charset="0"/>
              </a:rPr>
              <a:t/>
            </a:r>
            <a:br>
              <a:rPr lang="en-US" b="1" dirty="0">
                <a:solidFill>
                  <a:schemeClr val="accent1"/>
                </a:solidFill>
                <a:latin typeface="Calibri" panose="020F0502020204030204" pitchFamily="34" charset="0"/>
              </a:rPr>
            </a:br>
            <a:r>
              <a:rPr lang="ru-RU" dirty="0" smtClean="0"/>
              <a:t>Сокращенное </a:t>
            </a:r>
            <a:r>
              <a:rPr lang="ru-RU" dirty="0"/>
              <a:t>наименование Организации на английском языке: </a:t>
            </a:r>
            <a:r>
              <a:rPr lang="ru-RU" b="1" dirty="0">
                <a:solidFill>
                  <a:schemeClr val="accent1"/>
                </a:solidFill>
              </a:rPr>
              <a:t>ANO Scientific Project Institute «Territory Development</a:t>
            </a:r>
            <a:r>
              <a:rPr lang="ru-RU" b="1" dirty="0" smtClean="0">
                <a:solidFill>
                  <a:schemeClr val="accent1"/>
                </a:solidFill>
              </a:rPr>
              <a:t>»</a:t>
            </a:r>
            <a:r>
              <a:rPr lang="en-US" b="1" dirty="0" smtClean="0">
                <a:solidFill>
                  <a:schemeClr val="accent1"/>
                </a:solidFill>
              </a:rPr>
              <a:t/>
            </a:r>
            <a:br>
              <a:rPr lang="en-US" b="1" dirty="0" smtClean="0">
                <a:solidFill>
                  <a:schemeClr val="accent1"/>
                </a:solidFill>
              </a:rPr>
            </a:br>
            <a:endParaRPr lang="ru-RU" dirty="0">
              <a:solidFill>
                <a:schemeClr val="accent1"/>
              </a:solidFill>
            </a:endParaRPr>
          </a:p>
          <a:p>
            <a:pPr marL="228600" lvl="1" indent="-228600">
              <a:buClr>
                <a:schemeClr val="accent1"/>
              </a:buClr>
              <a:buFont typeface="+mj-lt"/>
              <a:buAutoNum type="arabicPeriod"/>
              <a:tabLst>
                <a:tab pos="0" algn="l"/>
              </a:tabLst>
            </a:pPr>
            <a:r>
              <a:rPr lang="ru-RU" dirty="0"/>
              <a:t>Организация не имеет основной целью своей деятельности извлечение прибыли и не распределяет полученную прибыль </a:t>
            </a:r>
            <a:r>
              <a:rPr lang="ru-RU" dirty="0" smtClean="0"/>
              <a:t>учредителям</a:t>
            </a:r>
            <a:r>
              <a:rPr lang="en-US" dirty="0"/>
              <a:t/>
            </a:r>
            <a:br>
              <a:rPr lang="en-US" dirty="0"/>
            </a:br>
            <a:endParaRPr lang="ru-RU" dirty="0"/>
          </a:p>
          <a:p>
            <a:pPr marL="228600" lvl="1" indent="-228600">
              <a:buClr>
                <a:schemeClr val="accent1"/>
              </a:buClr>
              <a:buFont typeface="+mj-lt"/>
              <a:buAutoNum type="arabicPeriod"/>
              <a:tabLst>
                <a:tab pos="0" algn="l"/>
              </a:tabLst>
            </a:pPr>
            <a:r>
              <a:rPr lang="ru-RU" dirty="0"/>
              <a:t>Организация создается без ограничения </a:t>
            </a:r>
            <a:r>
              <a:rPr lang="ru-RU" dirty="0" smtClean="0"/>
              <a:t>срока</a:t>
            </a:r>
            <a:r>
              <a:rPr lang="en-US" dirty="0" smtClean="0"/>
              <a:t/>
            </a:r>
            <a:br>
              <a:rPr lang="en-US" dirty="0" smtClean="0"/>
            </a:br>
            <a:endParaRPr lang="ru-RU" dirty="0"/>
          </a:p>
          <a:p>
            <a:pPr marL="228600" lvl="1" indent="-228600">
              <a:buClr>
                <a:schemeClr val="accent1"/>
              </a:buClr>
              <a:buFont typeface="+mj-lt"/>
              <a:buAutoNum type="arabicPeriod"/>
              <a:tabLst>
                <a:tab pos="0" algn="l"/>
              </a:tabLst>
            </a:pPr>
            <a:r>
              <a:rPr lang="ru-RU" dirty="0"/>
              <a:t>Организация является юридическим лицом, имеет в собственности обособленное имущество и отвечает по своим обязательствам этим имуществом, может от своего имени приобретать и осуществлять имущественные и личные неимущественные права, нести обязанности, быть истцом и ответчиком в </a:t>
            </a:r>
            <a:r>
              <a:rPr lang="ru-RU" dirty="0" smtClean="0"/>
              <a:t>суде</a:t>
            </a:r>
          </a:p>
        </p:txBody>
      </p:sp>
      <p:sp>
        <p:nvSpPr>
          <p:cNvPr id="6" name="Номер слайда 5"/>
          <p:cNvSpPr>
            <a:spLocks noGrp="1"/>
          </p:cNvSpPr>
          <p:nvPr>
            <p:ph type="sldNum" sz="quarter" idx="12"/>
          </p:nvPr>
        </p:nvSpPr>
        <p:spPr/>
        <p:txBody>
          <a:bodyPr/>
          <a:lstStyle/>
          <a:p>
            <a:fld id="{B19B0651-EE4F-4900-A07F-96A6BFA9D0F0}" type="slidenum">
              <a:rPr lang="ru-RU" smtClean="0"/>
              <a:pPr/>
              <a:t>4</a:t>
            </a:fld>
            <a:endParaRPr lang="ru-RU" dirty="0"/>
          </a:p>
        </p:txBody>
      </p:sp>
      <p:grpSp>
        <p:nvGrpSpPr>
          <p:cNvPr id="9" name="Группа 8"/>
          <p:cNvGrpSpPr/>
          <p:nvPr/>
        </p:nvGrpSpPr>
        <p:grpSpPr>
          <a:xfrm>
            <a:off x="8100714" y="0"/>
            <a:ext cx="719436" cy="548680"/>
            <a:chOff x="8100714" y="0"/>
            <a:chExt cx="719436" cy="548680"/>
          </a:xfrm>
        </p:grpSpPr>
        <p:sp>
          <p:nvSpPr>
            <p:cNvPr id="7" name="Прямоугольник 6"/>
            <p:cNvSpPr/>
            <p:nvPr/>
          </p:nvSpPr>
          <p:spPr>
            <a:xfrm>
              <a:off x="8460432" y="0"/>
              <a:ext cx="359718" cy="4046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2</a:t>
              </a:r>
              <a:endParaRPr lang="ru-RU" b="1" dirty="0">
                <a:latin typeface="Calibri" panose="020F0502020204030204" pitchFamily="34" charset="0"/>
              </a:endParaRPr>
            </a:p>
          </p:txBody>
        </p:sp>
        <p:sp>
          <p:nvSpPr>
            <p:cNvPr id="8" name="Прямоугольник 7"/>
            <p:cNvSpPr/>
            <p:nvPr/>
          </p:nvSpPr>
          <p:spPr>
            <a:xfrm>
              <a:off x="8100714" y="0"/>
              <a:ext cx="359718" cy="548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1</a:t>
              </a:r>
              <a:endParaRPr lang="ru-RU" b="1" dirty="0">
                <a:latin typeface="Calibri" panose="020F0502020204030204" pitchFamily="34" charset="0"/>
              </a:endParaRPr>
            </a:p>
          </p:txBody>
        </p:sp>
      </p:grpSp>
    </p:spTree>
    <p:extLst>
      <p:ext uri="{BB962C8B-B14F-4D97-AF65-F5344CB8AC3E}">
        <p14:creationId xmlns:p14="http://schemas.microsoft.com/office/powerpoint/2010/main" val="340909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Общие положения</a:t>
            </a:r>
          </a:p>
        </p:txBody>
      </p:sp>
      <p:sp>
        <p:nvSpPr>
          <p:cNvPr id="5" name="Объект 4"/>
          <p:cNvSpPr>
            <a:spLocks noGrp="1"/>
          </p:cNvSpPr>
          <p:nvPr>
            <p:ph idx="1"/>
          </p:nvPr>
        </p:nvSpPr>
        <p:spPr/>
        <p:txBody>
          <a:bodyPr>
            <a:noAutofit/>
          </a:bodyPr>
          <a:lstStyle/>
          <a:p>
            <a:pPr marL="228600" lvl="1" indent="-228600">
              <a:buClr>
                <a:schemeClr val="accent1"/>
              </a:buClr>
              <a:buFont typeface="+mj-lt"/>
              <a:buAutoNum type="arabicPeriod" startAt="6"/>
            </a:pPr>
            <a:r>
              <a:rPr lang="ru-RU" dirty="0" smtClean="0"/>
              <a:t>Организация </a:t>
            </a:r>
            <a:r>
              <a:rPr lang="ru-RU" dirty="0"/>
              <a:t>вправе в установленном порядке открывать расчетный, валютный и другие банковские счета на территории Российской Федерации и за ее </a:t>
            </a:r>
            <a:r>
              <a:rPr lang="ru-RU" dirty="0" smtClean="0"/>
              <a:t>пределами</a:t>
            </a:r>
            <a:r>
              <a:rPr lang="en-US" dirty="0" smtClean="0"/>
              <a:t/>
            </a:r>
            <a:br>
              <a:rPr lang="en-US" dirty="0" smtClean="0"/>
            </a:br>
            <a:endParaRPr lang="ru-RU" dirty="0"/>
          </a:p>
          <a:p>
            <a:pPr marL="228600" lvl="1" indent="-228600">
              <a:buClr>
                <a:schemeClr val="accent1"/>
              </a:buClr>
              <a:buFont typeface="+mj-lt"/>
              <a:buAutoNum type="arabicPeriod" startAt="6"/>
            </a:pPr>
            <a:r>
              <a:rPr lang="ru-RU" dirty="0"/>
              <a:t>Организация имеет круглую печать со своим полным наименованием на русском языке, штампы и бланки со своим </a:t>
            </a:r>
            <a:r>
              <a:rPr lang="ru-RU" dirty="0" smtClean="0"/>
              <a:t>наименованием</a:t>
            </a:r>
            <a:r>
              <a:rPr lang="en-US" dirty="0" smtClean="0"/>
              <a:t/>
            </a:r>
            <a:br>
              <a:rPr lang="en-US" dirty="0" smtClean="0"/>
            </a:br>
            <a:endParaRPr lang="ru-RU" dirty="0"/>
          </a:p>
          <a:p>
            <a:pPr marL="228600" lvl="1" indent="-228600">
              <a:buClr>
                <a:schemeClr val="accent1"/>
              </a:buClr>
              <a:buFont typeface="+mj-lt"/>
              <a:buAutoNum type="arabicPeriod" startAt="6"/>
            </a:pPr>
            <a:r>
              <a:rPr lang="ru-RU" dirty="0"/>
              <a:t>Организация может иметь зарегистрированную в установленном порядке </a:t>
            </a:r>
            <a:r>
              <a:rPr lang="en-US" dirty="0" smtClean="0"/>
              <a:t> </a:t>
            </a:r>
            <a:r>
              <a:rPr lang="ru-RU" dirty="0" smtClean="0"/>
              <a:t>символику</a:t>
            </a:r>
            <a:r>
              <a:rPr lang="en-US" dirty="0"/>
              <a:t/>
            </a:r>
            <a:br>
              <a:rPr lang="en-US" dirty="0"/>
            </a:br>
            <a:endParaRPr lang="ru-RU" dirty="0"/>
          </a:p>
          <a:p>
            <a:pPr marL="228600" lvl="1" indent="-228600">
              <a:buClr>
                <a:schemeClr val="accent1"/>
              </a:buClr>
              <a:buFont typeface="+mj-lt"/>
              <a:buAutoNum type="arabicPeriod" startAt="6"/>
            </a:pPr>
            <a:r>
              <a:rPr lang="ru-RU" dirty="0"/>
              <a:t>Организация может создавать филиалы и открывать представительства на территории Российской Федерации </a:t>
            </a:r>
            <a:r>
              <a:rPr lang="en-US" dirty="0" smtClean="0"/>
              <a:t/>
            </a:r>
            <a:br>
              <a:rPr lang="en-US" dirty="0" smtClean="0"/>
            </a:br>
            <a:r>
              <a:rPr lang="ru-RU" dirty="0" smtClean="0"/>
              <a:t>в </a:t>
            </a:r>
            <a:r>
              <a:rPr lang="ru-RU" dirty="0"/>
              <a:t>соответствии с законодательством Российской Федерации</a:t>
            </a:r>
            <a:r>
              <a:rPr lang="ru-RU" dirty="0" smtClean="0"/>
              <a:t>. Организация </a:t>
            </a:r>
            <a:r>
              <a:rPr lang="ru-RU" dirty="0"/>
              <a:t>отвечает по своим обязательствам всем принадлежащим ей имуществом, учредители не отвечают по обязательствам Организации, а Организация не отвечает </a:t>
            </a:r>
            <a:r>
              <a:rPr lang="en-US" dirty="0" smtClean="0"/>
              <a:t/>
            </a:r>
            <a:br>
              <a:rPr lang="en-US" dirty="0" smtClean="0"/>
            </a:br>
            <a:r>
              <a:rPr lang="ru-RU" dirty="0" smtClean="0"/>
              <a:t>по </a:t>
            </a:r>
            <a:r>
              <a:rPr lang="ru-RU" dirty="0"/>
              <a:t>обязательствам </a:t>
            </a:r>
            <a:r>
              <a:rPr lang="ru-RU" dirty="0" smtClean="0"/>
              <a:t>учредителя</a:t>
            </a:r>
            <a:r>
              <a:rPr lang="en-US" dirty="0"/>
              <a:t/>
            </a:r>
            <a:br>
              <a:rPr lang="en-US" dirty="0"/>
            </a:br>
            <a:endParaRPr lang="ru-RU" dirty="0"/>
          </a:p>
          <a:p>
            <a:pPr marL="228600" lvl="1" indent="-228600">
              <a:buClr>
                <a:schemeClr val="accent1"/>
              </a:buClr>
              <a:buFont typeface="+mj-lt"/>
              <a:buAutoNum type="arabicPeriod" startAt="6"/>
            </a:pPr>
            <a:r>
              <a:rPr lang="ru-RU" dirty="0"/>
              <a:t>Организация не преследует политических </a:t>
            </a:r>
            <a:r>
              <a:rPr lang="ru-RU" dirty="0" smtClean="0"/>
              <a:t>целей</a:t>
            </a:r>
            <a:r>
              <a:rPr lang="en-US" dirty="0" smtClean="0"/>
              <a:t/>
            </a:r>
            <a:br>
              <a:rPr lang="en-US" dirty="0" smtClean="0"/>
            </a:br>
            <a:endParaRPr lang="ru-RU" dirty="0"/>
          </a:p>
          <a:p>
            <a:pPr marL="228600" lvl="1" indent="-228600">
              <a:buClr>
                <a:schemeClr val="accent1"/>
              </a:buClr>
              <a:buFont typeface="+mj-lt"/>
              <a:buAutoNum type="arabicPeriod" startAt="6"/>
            </a:pPr>
            <a:r>
              <a:rPr lang="ru-RU" dirty="0"/>
              <a:t>Учредителями Организации могут выступать полностью дееспособные граждане и (или) юридические лица, удовлетворяющие требованиям действующего законодательства </a:t>
            </a:r>
            <a:r>
              <a:rPr lang="ru-RU" dirty="0" smtClean="0"/>
              <a:t>РФ</a:t>
            </a:r>
            <a:r>
              <a:rPr lang="en-US" dirty="0" smtClean="0"/>
              <a:t/>
            </a:r>
            <a:br>
              <a:rPr lang="en-US" dirty="0" smtClean="0"/>
            </a:br>
            <a:endParaRPr lang="ru-RU" dirty="0"/>
          </a:p>
          <a:p>
            <a:pPr marL="228600" lvl="1" indent="-228600">
              <a:buClr>
                <a:schemeClr val="accent1"/>
              </a:buClr>
              <a:buFont typeface="+mj-lt"/>
              <a:buAutoNum type="arabicPeriod" startAt="6"/>
            </a:pPr>
            <a:r>
              <a:rPr lang="ru-RU" dirty="0"/>
              <a:t>Организация действует на принципах добровольности участия в его деятельности, равноправия, гласности и </a:t>
            </a:r>
            <a:r>
              <a:rPr lang="ru-RU" dirty="0" smtClean="0"/>
              <a:t>демократии</a:t>
            </a:r>
            <a:r>
              <a:rPr lang="en-US" dirty="0" smtClean="0"/>
              <a:t/>
            </a:r>
            <a:br>
              <a:rPr lang="en-US" dirty="0" smtClean="0"/>
            </a:br>
            <a:endParaRPr lang="ru-RU" dirty="0"/>
          </a:p>
          <a:p>
            <a:pPr marL="228600" lvl="1" indent="-228600">
              <a:buClr>
                <a:schemeClr val="accent1"/>
              </a:buClr>
              <a:buFont typeface="+mj-lt"/>
              <a:buAutoNum type="arabicPeriod" startAt="6"/>
            </a:pPr>
            <a:r>
              <a:rPr lang="ru-RU" dirty="0"/>
              <a:t>В своей деятельности Организация взаимодействует с другими организациями и общественными объединениями, </a:t>
            </a:r>
            <a:r>
              <a:rPr lang="en-US" dirty="0" smtClean="0"/>
              <a:t/>
            </a:r>
            <a:br>
              <a:rPr lang="en-US" dirty="0" smtClean="0"/>
            </a:br>
            <a:r>
              <a:rPr lang="ru-RU" dirty="0" smtClean="0"/>
              <a:t>в </a:t>
            </a:r>
            <a:r>
              <a:rPr lang="ru-RU" dirty="0"/>
              <a:t>т. ч. - международными, которые разделяют и поддерживают уставные цели </a:t>
            </a:r>
            <a:r>
              <a:rPr lang="ru-RU" dirty="0" smtClean="0"/>
              <a:t>Организации</a:t>
            </a:r>
            <a:endParaRPr lang="ru-RU" dirty="0"/>
          </a:p>
          <a:p>
            <a:pPr marL="228600" indent="-228600">
              <a:buClr>
                <a:schemeClr val="accent1"/>
              </a:buClr>
              <a:buFont typeface="+mj-lt"/>
              <a:buAutoNum type="arabicPeriod" startAt="6"/>
            </a:pPr>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5</a:t>
            </a:fld>
            <a:endParaRPr lang="ru-RU" dirty="0"/>
          </a:p>
        </p:txBody>
      </p:sp>
      <p:sp>
        <p:nvSpPr>
          <p:cNvPr id="8" name="Прямоугольник 7"/>
          <p:cNvSpPr/>
          <p:nvPr/>
        </p:nvSpPr>
        <p:spPr>
          <a:xfrm>
            <a:off x="8460432" y="0"/>
            <a:ext cx="359718"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2</a:t>
            </a:r>
            <a:endParaRPr lang="ru-RU" b="1" dirty="0">
              <a:latin typeface="Calibri" panose="020F0502020204030204" pitchFamily="34" charset="0"/>
            </a:endParaRPr>
          </a:p>
        </p:txBody>
      </p:sp>
      <p:sp>
        <p:nvSpPr>
          <p:cNvPr id="9" name="Прямоугольник 8"/>
          <p:cNvSpPr/>
          <p:nvPr/>
        </p:nvSpPr>
        <p:spPr>
          <a:xfrm>
            <a:off x="8100714" y="0"/>
            <a:ext cx="359718" cy="4046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1</a:t>
            </a:r>
            <a:endParaRPr lang="ru-RU" b="1" dirty="0">
              <a:latin typeface="Calibri" panose="020F0502020204030204" pitchFamily="34" charset="0"/>
            </a:endParaRPr>
          </a:p>
        </p:txBody>
      </p:sp>
    </p:spTree>
    <p:extLst>
      <p:ext uri="{BB962C8B-B14F-4D97-AF65-F5344CB8AC3E}">
        <p14:creationId xmlns:p14="http://schemas.microsoft.com/office/powerpoint/2010/main" val="70183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Цели </a:t>
            </a:r>
            <a:r>
              <a:rPr lang="ru-RU" dirty="0" smtClean="0"/>
              <a:t>деятельности </a:t>
            </a:r>
            <a:r>
              <a:rPr lang="ru-RU" dirty="0"/>
              <a:t>Организации</a:t>
            </a:r>
          </a:p>
        </p:txBody>
      </p:sp>
      <p:sp>
        <p:nvSpPr>
          <p:cNvPr id="2" name="Номер слайда 1"/>
          <p:cNvSpPr>
            <a:spLocks noGrp="1"/>
          </p:cNvSpPr>
          <p:nvPr>
            <p:ph type="sldNum" sz="quarter" idx="12"/>
          </p:nvPr>
        </p:nvSpPr>
        <p:spPr/>
        <p:txBody>
          <a:bodyPr/>
          <a:lstStyle/>
          <a:p>
            <a:fld id="{B19B0651-EE4F-4900-A07F-96A6BFA9D0F0}" type="slidenum">
              <a:rPr lang="ru-RU" smtClean="0"/>
              <a:pPr/>
              <a:t>6</a:t>
            </a:fld>
            <a:endParaRPr lang="ru-RU" dirty="0"/>
          </a:p>
        </p:txBody>
      </p:sp>
      <p:sp>
        <p:nvSpPr>
          <p:cNvPr id="3" name="Прямоугольник 2"/>
          <p:cNvSpPr/>
          <p:nvPr/>
        </p:nvSpPr>
        <p:spPr>
          <a:xfrm>
            <a:off x="323850" y="1196975"/>
            <a:ext cx="8496300" cy="57584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1"/>
            <a:r>
              <a:rPr lang="ru-RU" b="1" dirty="0" smtClean="0">
                <a:solidFill>
                  <a:schemeClr val="tx1"/>
                </a:solidFill>
              </a:rPr>
              <a:t>Основной </a:t>
            </a:r>
            <a:r>
              <a:rPr lang="ru-RU" b="1" dirty="0">
                <a:solidFill>
                  <a:schemeClr val="tx1"/>
                </a:solidFill>
              </a:rPr>
              <a:t>целью Организации является предоставление услуг </a:t>
            </a:r>
            <a:r>
              <a:rPr lang="ru-RU" b="1" dirty="0" smtClean="0">
                <a:solidFill>
                  <a:schemeClr val="tx1"/>
                </a:solidFill>
              </a:rPr>
              <a:t>в </a:t>
            </a:r>
            <a:r>
              <a:rPr lang="ru-RU" b="1" dirty="0">
                <a:solidFill>
                  <a:schemeClr val="tx1"/>
                </a:solidFill>
              </a:rPr>
              <a:t>сфере некоммерческой деятельности, а именно:</a:t>
            </a:r>
            <a:endParaRPr lang="ru-RU" b="1" dirty="0">
              <a:solidFill>
                <a:schemeClr val="tx1"/>
              </a:solidFill>
              <a:effectLst/>
            </a:endParaRPr>
          </a:p>
        </p:txBody>
      </p:sp>
      <p:sp>
        <p:nvSpPr>
          <p:cNvPr id="6" name="Прямоугольник 5"/>
          <p:cNvSpPr/>
          <p:nvPr/>
        </p:nvSpPr>
        <p:spPr>
          <a:xfrm>
            <a:off x="971550" y="1844824"/>
            <a:ext cx="7848600" cy="8776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pPr marL="0" lvl="2"/>
            <a:r>
              <a:rPr lang="ru-RU" sz="1200" dirty="0" smtClean="0">
                <a:solidFill>
                  <a:schemeClr val="tx1"/>
                </a:solidFill>
              </a:rPr>
              <a:t>Создание </a:t>
            </a:r>
            <a:r>
              <a:rPr lang="ru-RU" sz="1200" dirty="0">
                <a:solidFill>
                  <a:schemeClr val="tx1"/>
                </a:solidFill>
              </a:rPr>
              <a:t>и осуществление деятельности междисциплинарной межвузовской научно-проектной экосистемы для «комплексной упаковки» и подготовки к финансированию межотраслевых инвестиционных </a:t>
            </a:r>
            <a:r>
              <a:rPr lang="ru-RU" sz="1200" dirty="0" smtClean="0">
                <a:solidFill>
                  <a:schemeClr val="tx1"/>
                </a:solidFill>
              </a:rPr>
              <a:t>проектов</a:t>
            </a:r>
            <a:endParaRPr lang="ru-RU" sz="1200" dirty="0">
              <a:solidFill>
                <a:schemeClr val="tx1"/>
              </a:solidFill>
              <a:effectLst/>
            </a:endParaRPr>
          </a:p>
        </p:txBody>
      </p:sp>
      <p:sp>
        <p:nvSpPr>
          <p:cNvPr id="7" name="Прямоугольник 6"/>
          <p:cNvSpPr/>
          <p:nvPr/>
        </p:nvSpPr>
        <p:spPr>
          <a:xfrm>
            <a:off x="971550" y="2723534"/>
            <a:ext cx="7848600" cy="8776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pPr marL="0" lvl="2"/>
            <a:r>
              <a:rPr lang="ru-RU" sz="1200" dirty="0" smtClean="0">
                <a:solidFill>
                  <a:schemeClr val="tx1"/>
                </a:solidFill>
              </a:rPr>
              <a:t>Организация </a:t>
            </a:r>
            <a:r>
              <a:rPr lang="ru-RU" sz="1200" dirty="0">
                <a:solidFill>
                  <a:schemeClr val="tx1"/>
                </a:solidFill>
              </a:rPr>
              <a:t>системной работы по формированию спроса на использование готовых разработок, решений инновационных компаний, научных исследований АН РАН РФ, ВУЗовских проектных исследований, отраслевых решений для создания новых продуктов, технологий, проведения аналитических исследований под задачи инвестиционных </a:t>
            </a:r>
            <a:r>
              <a:rPr lang="ru-RU" sz="1200" dirty="0" smtClean="0">
                <a:solidFill>
                  <a:schemeClr val="tx1"/>
                </a:solidFill>
              </a:rPr>
              <a:t>проектов</a:t>
            </a:r>
            <a:endParaRPr lang="ru-RU" sz="1200" dirty="0">
              <a:solidFill>
                <a:schemeClr val="tx1"/>
              </a:solidFill>
              <a:effectLst/>
            </a:endParaRPr>
          </a:p>
        </p:txBody>
      </p:sp>
      <p:sp>
        <p:nvSpPr>
          <p:cNvPr id="8" name="Прямоугольник 7"/>
          <p:cNvSpPr/>
          <p:nvPr/>
        </p:nvSpPr>
        <p:spPr>
          <a:xfrm>
            <a:off x="971550" y="3602244"/>
            <a:ext cx="7848600" cy="8776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r>
              <a:rPr lang="ru-RU" sz="1200" dirty="0">
                <a:solidFill>
                  <a:schemeClr val="tx1"/>
                </a:solidFill>
              </a:rPr>
              <a:t>Проведение научно-исследовательских прикладных отраслевых, междисциплинарных работ, полного спектра проектных, аналитических работ и услуг в </a:t>
            </a:r>
            <a:r>
              <a:rPr lang="ru-RU" sz="1200" dirty="0" smtClean="0">
                <a:solidFill>
                  <a:schemeClr val="tx1"/>
                </a:solidFill>
              </a:rPr>
              <a:t>различных сферах</a:t>
            </a:r>
            <a:endParaRPr lang="ru-RU" sz="1200" dirty="0">
              <a:solidFill>
                <a:schemeClr val="tx1"/>
              </a:solidFill>
              <a:effectLst/>
            </a:endParaRPr>
          </a:p>
        </p:txBody>
      </p:sp>
      <p:sp>
        <p:nvSpPr>
          <p:cNvPr id="9" name="Прямоугольник 8"/>
          <p:cNvSpPr/>
          <p:nvPr/>
        </p:nvSpPr>
        <p:spPr>
          <a:xfrm>
            <a:off x="971550" y="4480954"/>
            <a:ext cx="7848600" cy="8776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pPr marL="0" lvl="2"/>
            <a:r>
              <a:rPr lang="ru-RU" sz="1200" dirty="0" smtClean="0">
                <a:solidFill>
                  <a:schemeClr val="tx1"/>
                </a:solidFill>
              </a:rPr>
              <a:t>Разработка </a:t>
            </a:r>
            <a:r>
              <a:rPr lang="ru-RU" sz="1200" dirty="0">
                <a:solidFill>
                  <a:schemeClr val="tx1"/>
                </a:solidFill>
              </a:rPr>
              <a:t>новых концептуальных комплексных программ развития, инновационных продуктов в сфере промышленного дизайна, </a:t>
            </a:r>
            <a:r>
              <a:rPr lang="ru-RU" sz="1200" dirty="0" smtClean="0">
                <a:solidFill>
                  <a:schemeClr val="tx1"/>
                </a:solidFill>
              </a:rPr>
              <a:t>инжиниринга, </a:t>
            </a:r>
            <a:r>
              <a:rPr lang="ru-RU" sz="1200" dirty="0">
                <a:solidFill>
                  <a:schemeClr val="tx1"/>
                </a:solidFill>
              </a:rPr>
              <a:t>продвижение через международные инвестиционные программы, </a:t>
            </a:r>
            <a:r>
              <a:rPr lang="ru-RU" sz="1200" dirty="0" smtClean="0">
                <a:solidFill>
                  <a:schemeClr val="tx1"/>
                </a:solidFill>
              </a:rPr>
              <a:t>привлечение субсидий, </a:t>
            </a:r>
            <a:r>
              <a:rPr lang="ru-RU" sz="1200" dirty="0">
                <a:solidFill>
                  <a:schemeClr val="tx1"/>
                </a:solidFill>
              </a:rPr>
              <a:t>проведение </a:t>
            </a:r>
            <a:r>
              <a:rPr lang="ru-RU" sz="1200" dirty="0" smtClean="0">
                <a:solidFill>
                  <a:schemeClr val="tx1"/>
                </a:solidFill>
              </a:rPr>
              <a:t>узкоспециализированных </a:t>
            </a:r>
            <a:r>
              <a:rPr lang="ru-RU" sz="1200" dirty="0">
                <a:solidFill>
                  <a:schemeClr val="tx1"/>
                </a:solidFill>
              </a:rPr>
              <a:t>аналитических </a:t>
            </a:r>
            <a:r>
              <a:rPr lang="ru-RU" sz="1200" dirty="0" smtClean="0">
                <a:solidFill>
                  <a:schemeClr val="tx1"/>
                </a:solidFill>
              </a:rPr>
              <a:t>исследований; выполнение </a:t>
            </a:r>
            <a:r>
              <a:rPr lang="ru-RU" sz="1200" dirty="0">
                <a:solidFill>
                  <a:schemeClr val="tx1"/>
                </a:solidFill>
              </a:rPr>
              <a:t>государственных </a:t>
            </a:r>
            <a:r>
              <a:rPr lang="ru-RU" sz="1200" dirty="0" smtClean="0">
                <a:solidFill>
                  <a:schemeClr val="tx1"/>
                </a:solidFill>
              </a:rPr>
              <a:t>заданий</a:t>
            </a:r>
            <a:endParaRPr lang="ru-RU" sz="1200" dirty="0">
              <a:solidFill>
                <a:schemeClr val="tx1"/>
              </a:solidFill>
              <a:effectLst/>
            </a:endParaRPr>
          </a:p>
        </p:txBody>
      </p:sp>
      <p:sp>
        <p:nvSpPr>
          <p:cNvPr id="10" name="Прямоугольник 9"/>
          <p:cNvSpPr/>
          <p:nvPr/>
        </p:nvSpPr>
        <p:spPr>
          <a:xfrm>
            <a:off x="971550" y="5359664"/>
            <a:ext cx="7848600" cy="87762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pPr marL="0" lvl="2"/>
            <a:r>
              <a:rPr lang="ru-RU" sz="1200" dirty="0" smtClean="0">
                <a:solidFill>
                  <a:schemeClr val="tx1"/>
                </a:solidFill>
              </a:rPr>
              <a:t>Создание </a:t>
            </a:r>
            <a:r>
              <a:rPr lang="ru-RU" sz="1200" dirty="0">
                <a:solidFill>
                  <a:schemeClr val="tx1"/>
                </a:solidFill>
              </a:rPr>
              <a:t>новых рабочих </a:t>
            </a:r>
            <a:r>
              <a:rPr lang="ru-RU" sz="1200" dirty="0" smtClean="0">
                <a:solidFill>
                  <a:schemeClr val="tx1"/>
                </a:solidFill>
              </a:rPr>
              <a:t>мест</a:t>
            </a:r>
            <a:endParaRPr lang="ru-RU" sz="1200" dirty="0">
              <a:solidFill>
                <a:schemeClr val="tx1"/>
              </a:solidFill>
              <a:effectLst/>
            </a:endParaRPr>
          </a:p>
        </p:txBody>
      </p:sp>
      <p:grpSp>
        <p:nvGrpSpPr>
          <p:cNvPr id="35" name="Группа 34"/>
          <p:cNvGrpSpPr/>
          <p:nvPr/>
        </p:nvGrpSpPr>
        <p:grpSpPr>
          <a:xfrm>
            <a:off x="575506" y="1844824"/>
            <a:ext cx="878400" cy="878400"/>
            <a:chOff x="575506" y="1844824"/>
            <a:chExt cx="878400" cy="878400"/>
          </a:xfrm>
        </p:grpSpPr>
        <p:sp>
          <p:nvSpPr>
            <p:cNvPr id="21" name="Овал 20"/>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36" name="Группа 35"/>
          <p:cNvGrpSpPr/>
          <p:nvPr/>
        </p:nvGrpSpPr>
        <p:grpSpPr>
          <a:xfrm>
            <a:off x="575506" y="2723844"/>
            <a:ext cx="878400" cy="878400"/>
            <a:chOff x="575506" y="1844824"/>
            <a:chExt cx="878400" cy="878400"/>
          </a:xfrm>
        </p:grpSpPr>
        <p:sp>
          <p:nvSpPr>
            <p:cNvPr id="37" name="Овал 36"/>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8" name="Рисунок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39" name="Группа 38"/>
          <p:cNvGrpSpPr/>
          <p:nvPr/>
        </p:nvGrpSpPr>
        <p:grpSpPr>
          <a:xfrm>
            <a:off x="575506" y="3602554"/>
            <a:ext cx="878400" cy="878400"/>
            <a:chOff x="575506" y="1844824"/>
            <a:chExt cx="878400" cy="878400"/>
          </a:xfrm>
        </p:grpSpPr>
        <p:sp>
          <p:nvSpPr>
            <p:cNvPr id="40" name="Овал 39"/>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1" name="Рисунок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42" name="Группа 41"/>
          <p:cNvGrpSpPr/>
          <p:nvPr/>
        </p:nvGrpSpPr>
        <p:grpSpPr>
          <a:xfrm>
            <a:off x="575506" y="4481264"/>
            <a:ext cx="878400" cy="878400"/>
            <a:chOff x="575506" y="1844824"/>
            <a:chExt cx="878400" cy="878400"/>
          </a:xfrm>
        </p:grpSpPr>
        <p:sp>
          <p:nvSpPr>
            <p:cNvPr id="43" name="Овал 42"/>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45" name="Группа 44"/>
          <p:cNvGrpSpPr/>
          <p:nvPr/>
        </p:nvGrpSpPr>
        <p:grpSpPr>
          <a:xfrm>
            <a:off x="575506" y="5358578"/>
            <a:ext cx="878400" cy="878400"/>
            <a:chOff x="575506" y="1844824"/>
            <a:chExt cx="878400" cy="878400"/>
          </a:xfrm>
        </p:grpSpPr>
        <p:sp>
          <p:nvSpPr>
            <p:cNvPr id="46" name="Овал 45"/>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7" name="Рисунок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spTree>
    <p:extLst>
      <p:ext uri="{BB962C8B-B14F-4D97-AF65-F5344CB8AC3E}">
        <p14:creationId xmlns:p14="http://schemas.microsoft.com/office/powerpoint/2010/main" val="317656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Предмет деятельности </a:t>
            </a:r>
            <a:r>
              <a:rPr lang="ru-RU" dirty="0"/>
              <a:t>Организации</a:t>
            </a:r>
          </a:p>
        </p:txBody>
      </p:sp>
      <p:sp>
        <p:nvSpPr>
          <p:cNvPr id="2" name="Номер слайда 1"/>
          <p:cNvSpPr>
            <a:spLocks noGrp="1"/>
          </p:cNvSpPr>
          <p:nvPr>
            <p:ph type="sldNum" sz="quarter" idx="12"/>
          </p:nvPr>
        </p:nvSpPr>
        <p:spPr/>
        <p:txBody>
          <a:bodyPr/>
          <a:lstStyle/>
          <a:p>
            <a:fld id="{B19B0651-EE4F-4900-A07F-96A6BFA9D0F0}" type="slidenum">
              <a:rPr lang="ru-RU" smtClean="0"/>
              <a:pPr/>
              <a:t>7</a:t>
            </a:fld>
            <a:endParaRPr lang="ru-RU" dirty="0"/>
          </a:p>
        </p:txBody>
      </p:sp>
      <p:sp>
        <p:nvSpPr>
          <p:cNvPr id="7" name="Прямоугольник 6"/>
          <p:cNvSpPr/>
          <p:nvPr/>
        </p:nvSpPr>
        <p:spPr>
          <a:xfrm>
            <a:off x="323850" y="1196975"/>
            <a:ext cx="8496300" cy="57584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ru-RU" b="1" dirty="0">
                <a:solidFill>
                  <a:schemeClr val="tx1"/>
                </a:solidFill>
              </a:rPr>
              <a:t>Для достижения указанной цели Организация осуществляет следующие предметы деятельности</a:t>
            </a:r>
            <a:endParaRPr lang="ru-RU" b="1" dirty="0">
              <a:solidFill>
                <a:schemeClr val="tx1"/>
              </a:solidFill>
              <a:effectLst/>
            </a:endParaRPr>
          </a:p>
        </p:txBody>
      </p:sp>
      <p:sp>
        <p:nvSpPr>
          <p:cNvPr id="8" name="Прямоугольник 7"/>
          <p:cNvSpPr/>
          <p:nvPr/>
        </p:nvSpPr>
        <p:spPr>
          <a:xfrm>
            <a:off x="822827" y="1844824"/>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ru-RU" sz="1200" dirty="0">
                <a:solidFill>
                  <a:schemeClr val="tx1"/>
                </a:solidFill>
              </a:rPr>
              <a:t>Формирование творческих, научных коллективов, рабочих групп для подготовки и реализации научно-исследовательских проектов</a:t>
            </a:r>
            <a:endParaRPr lang="ru-RU" sz="1200" dirty="0">
              <a:solidFill>
                <a:schemeClr val="tx1"/>
              </a:solidFill>
              <a:effectLst/>
            </a:endParaRPr>
          </a:p>
        </p:txBody>
      </p:sp>
      <p:sp>
        <p:nvSpPr>
          <p:cNvPr id="9" name="Прямоугольник 8"/>
          <p:cNvSpPr/>
          <p:nvPr/>
        </p:nvSpPr>
        <p:spPr>
          <a:xfrm>
            <a:off x="822827" y="2394076"/>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ru-RU" sz="1200" dirty="0">
                <a:solidFill>
                  <a:schemeClr val="tx1"/>
                </a:solidFill>
              </a:rPr>
              <a:t>Организация системной научно-проектной, аналитической работы, дипломной, производственной практики </a:t>
            </a:r>
            <a:r>
              <a:rPr lang="ru-RU" sz="1200" dirty="0" smtClean="0">
                <a:solidFill>
                  <a:schemeClr val="tx1"/>
                </a:solidFill>
              </a:rPr>
              <a:t/>
            </a:r>
            <a:br>
              <a:rPr lang="ru-RU" sz="1200" dirty="0" smtClean="0">
                <a:solidFill>
                  <a:schemeClr val="tx1"/>
                </a:solidFill>
              </a:rPr>
            </a:br>
            <a:r>
              <a:rPr lang="ru-RU" sz="1200" dirty="0" smtClean="0">
                <a:solidFill>
                  <a:schemeClr val="tx1"/>
                </a:solidFill>
              </a:rPr>
              <a:t>в </a:t>
            </a:r>
            <a:r>
              <a:rPr lang="ru-RU" sz="1200" dirty="0">
                <a:solidFill>
                  <a:schemeClr val="tx1"/>
                </a:solidFill>
              </a:rPr>
              <a:t>компаниях, профессиональной подготовки молодых специалистов</a:t>
            </a:r>
            <a:endParaRPr lang="ru-RU" sz="1200" dirty="0">
              <a:solidFill>
                <a:schemeClr val="tx1"/>
              </a:solidFill>
              <a:effectLst/>
            </a:endParaRPr>
          </a:p>
        </p:txBody>
      </p:sp>
      <p:sp>
        <p:nvSpPr>
          <p:cNvPr id="26" name="Овал 25"/>
          <p:cNvSpPr/>
          <p:nvPr/>
        </p:nvSpPr>
        <p:spPr>
          <a:xfrm>
            <a:off x="575505" y="1844824"/>
            <a:ext cx="548544" cy="549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7" name="Рисунок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95" y="1979853"/>
            <a:ext cx="311964" cy="288238"/>
          </a:xfrm>
          <a:prstGeom prst="rect">
            <a:avLst/>
          </a:prstGeom>
        </p:spPr>
      </p:pic>
      <p:sp>
        <p:nvSpPr>
          <p:cNvPr id="24" name="Овал 23"/>
          <p:cNvSpPr/>
          <p:nvPr/>
        </p:nvSpPr>
        <p:spPr>
          <a:xfrm>
            <a:off x="575505" y="2394270"/>
            <a:ext cx="548544" cy="549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95" y="2529299"/>
            <a:ext cx="311964" cy="288238"/>
          </a:xfrm>
          <a:prstGeom prst="rect">
            <a:avLst/>
          </a:prstGeom>
        </p:spPr>
      </p:pic>
      <p:sp>
        <p:nvSpPr>
          <p:cNvPr id="10" name="Прямоугольник 9"/>
          <p:cNvSpPr/>
          <p:nvPr/>
        </p:nvSpPr>
        <p:spPr>
          <a:xfrm>
            <a:off x="822827" y="2943327"/>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ru-RU" sz="1200" dirty="0">
                <a:solidFill>
                  <a:schemeClr val="tx1"/>
                </a:solidFill>
              </a:rPr>
              <a:t>Разработка «под ключ», новых дизайнерских продуктов, жилых, социальных, промышленных, сельскохозяйственных объектов, подготовка инвестиционных проектов</a:t>
            </a:r>
            <a:endParaRPr lang="ru-RU" sz="1200" dirty="0">
              <a:solidFill>
                <a:schemeClr val="tx1"/>
              </a:solidFill>
              <a:effectLst/>
            </a:endParaRPr>
          </a:p>
        </p:txBody>
      </p:sp>
      <p:sp>
        <p:nvSpPr>
          <p:cNvPr id="11" name="Прямоугольник 10"/>
          <p:cNvSpPr/>
          <p:nvPr/>
        </p:nvSpPr>
        <p:spPr>
          <a:xfrm>
            <a:off x="822827" y="3492580"/>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Разработка </a:t>
            </a:r>
            <a:r>
              <a:rPr lang="ru-RU" sz="1200" dirty="0">
                <a:solidFill>
                  <a:schemeClr val="tx1"/>
                </a:solidFill>
              </a:rPr>
              <a:t>научно-обоснованных прогнозов развития перспективных мировых, региональных рынков </a:t>
            </a:r>
            <a:r>
              <a:rPr lang="ru-RU" sz="1200" dirty="0" smtClean="0">
                <a:solidFill>
                  <a:schemeClr val="tx1"/>
                </a:solidFill>
              </a:rPr>
              <a:t/>
            </a:r>
            <a:br>
              <a:rPr lang="ru-RU" sz="1200" dirty="0" smtClean="0">
                <a:solidFill>
                  <a:schemeClr val="tx1"/>
                </a:solidFill>
              </a:rPr>
            </a:br>
            <a:r>
              <a:rPr lang="ru-RU" sz="1200" dirty="0" smtClean="0">
                <a:solidFill>
                  <a:schemeClr val="tx1"/>
                </a:solidFill>
              </a:rPr>
              <a:t>с </a:t>
            </a:r>
            <a:r>
              <a:rPr lang="ru-RU" sz="1200" dirty="0">
                <a:solidFill>
                  <a:schemeClr val="tx1"/>
                </a:solidFill>
              </a:rPr>
              <a:t>учетом изменений на мировых рынках</a:t>
            </a:r>
            <a:endParaRPr lang="ru-RU" sz="1200" dirty="0">
              <a:solidFill>
                <a:schemeClr val="tx1"/>
              </a:solidFill>
              <a:effectLst/>
            </a:endParaRPr>
          </a:p>
        </p:txBody>
      </p:sp>
      <p:sp>
        <p:nvSpPr>
          <p:cNvPr id="12" name="Прямоугольник 11"/>
          <p:cNvSpPr/>
          <p:nvPr/>
        </p:nvSpPr>
        <p:spPr>
          <a:xfrm>
            <a:off x="822827" y="4041831"/>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Привлечение </a:t>
            </a:r>
            <a:r>
              <a:rPr lang="ru-RU" sz="1200" dirty="0">
                <a:solidFill>
                  <a:schemeClr val="tx1"/>
                </a:solidFill>
              </a:rPr>
              <a:t>партнеров, заказчиков, координация работ для «комплексной упаковки» и подготовки </a:t>
            </a:r>
            <a:r>
              <a:rPr lang="ru-RU" sz="1200" dirty="0" smtClean="0">
                <a:solidFill>
                  <a:schemeClr val="tx1"/>
                </a:solidFill>
              </a:rPr>
              <a:t/>
            </a:r>
            <a:br>
              <a:rPr lang="ru-RU" sz="1200" dirty="0" smtClean="0">
                <a:solidFill>
                  <a:schemeClr val="tx1"/>
                </a:solidFill>
              </a:rPr>
            </a:br>
            <a:r>
              <a:rPr lang="ru-RU" sz="1200" dirty="0" smtClean="0">
                <a:solidFill>
                  <a:schemeClr val="tx1"/>
                </a:solidFill>
              </a:rPr>
              <a:t>к </a:t>
            </a:r>
            <a:r>
              <a:rPr lang="ru-RU" sz="1200" dirty="0">
                <a:solidFill>
                  <a:schemeClr val="tx1"/>
                </a:solidFill>
              </a:rPr>
              <a:t>финансированию исследований, создание условий взаимодействия науки и предпринимательского </a:t>
            </a:r>
            <a:r>
              <a:rPr lang="ru-RU" sz="1200" dirty="0" smtClean="0">
                <a:solidFill>
                  <a:schemeClr val="tx1"/>
                </a:solidFill>
              </a:rPr>
              <a:t>сообщества</a:t>
            </a:r>
            <a:endParaRPr lang="ru-RU" sz="1200" dirty="0">
              <a:solidFill>
                <a:schemeClr val="tx1"/>
              </a:solidFill>
              <a:effectLst/>
            </a:endParaRPr>
          </a:p>
        </p:txBody>
      </p:sp>
      <p:grpSp>
        <p:nvGrpSpPr>
          <p:cNvPr id="15" name="Группа 14"/>
          <p:cNvGrpSpPr/>
          <p:nvPr/>
        </p:nvGrpSpPr>
        <p:grpSpPr>
          <a:xfrm>
            <a:off x="575505" y="2943521"/>
            <a:ext cx="548544" cy="549058"/>
            <a:chOff x="575506" y="1844824"/>
            <a:chExt cx="878400" cy="878400"/>
          </a:xfrm>
        </p:grpSpPr>
        <p:sp>
          <p:nvSpPr>
            <p:cNvPr id="22" name="Овал 21"/>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3" name="Рисунок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16" name="Группа 15"/>
          <p:cNvGrpSpPr/>
          <p:nvPr/>
        </p:nvGrpSpPr>
        <p:grpSpPr>
          <a:xfrm>
            <a:off x="575505" y="3492773"/>
            <a:ext cx="548544" cy="549058"/>
            <a:chOff x="575506" y="1844824"/>
            <a:chExt cx="878400" cy="878400"/>
          </a:xfrm>
        </p:grpSpPr>
        <p:sp>
          <p:nvSpPr>
            <p:cNvPr id="20" name="Овал 19"/>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17" name="Группа 16"/>
          <p:cNvGrpSpPr/>
          <p:nvPr/>
        </p:nvGrpSpPr>
        <p:grpSpPr>
          <a:xfrm>
            <a:off x="575505" y="4041152"/>
            <a:ext cx="548544" cy="549058"/>
            <a:chOff x="575506" y="1844824"/>
            <a:chExt cx="878400" cy="878400"/>
          </a:xfrm>
        </p:grpSpPr>
        <p:sp>
          <p:nvSpPr>
            <p:cNvPr id="18" name="Овал 17"/>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sp>
        <p:nvSpPr>
          <p:cNvPr id="30" name="Прямоугольник 29"/>
          <p:cNvSpPr/>
          <p:nvPr/>
        </p:nvSpPr>
        <p:spPr>
          <a:xfrm>
            <a:off x="822827" y="4590211"/>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Разработка </a:t>
            </a:r>
            <a:r>
              <a:rPr lang="ru-RU" sz="1200" dirty="0">
                <a:solidFill>
                  <a:schemeClr val="tx1"/>
                </a:solidFill>
              </a:rPr>
              <a:t>рекламно-продюсерских программ для продвижения новых продуктов, популяризация интеллектуальной деятельности, продвижение авторских программ обучения, дизайнерских продуктов, учебных отечественных фильмов, документального </a:t>
            </a:r>
            <a:r>
              <a:rPr lang="ru-RU" sz="1200" dirty="0" smtClean="0">
                <a:solidFill>
                  <a:schemeClr val="tx1"/>
                </a:solidFill>
              </a:rPr>
              <a:t>кино</a:t>
            </a:r>
            <a:endParaRPr lang="ru-RU" sz="1200" dirty="0">
              <a:solidFill>
                <a:schemeClr val="tx1"/>
              </a:solidFill>
              <a:effectLst/>
            </a:endParaRPr>
          </a:p>
        </p:txBody>
      </p:sp>
      <p:sp>
        <p:nvSpPr>
          <p:cNvPr id="31" name="Прямоугольник 30"/>
          <p:cNvSpPr/>
          <p:nvPr/>
        </p:nvSpPr>
        <p:spPr>
          <a:xfrm>
            <a:off x="822827" y="5139464"/>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Проведение </a:t>
            </a:r>
            <a:r>
              <a:rPr lang="ru-RU" sz="1200" dirty="0">
                <a:solidFill>
                  <a:schemeClr val="tx1"/>
                </a:solidFill>
              </a:rPr>
              <a:t>исследований общественного </a:t>
            </a:r>
            <a:r>
              <a:rPr lang="ru-RU" sz="1200" dirty="0" smtClean="0">
                <a:solidFill>
                  <a:schemeClr val="tx1"/>
                </a:solidFill>
              </a:rPr>
              <a:t>мнения</a:t>
            </a:r>
            <a:endParaRPr lang="ru-RU" sz="1200" dirty="0">
              <a:solidFill>
                <a:schemeClr val="tx1"/>
              </a:solidFill>
              <a:effectLst/>
            </a:endParaRPr>
          </a:p>
        </p:txBody>
      </p:sp>
      <p:sp>
        <p:nvSpPr>
          <p:cNvPr id="32" name="Прямоугольник 31"/>
          <p:cNvSpPr/>
          <p:nvPr/>
        </p:nvSpPr>
        <p:spPr>
          <a:xfrm>
            <a:off x="822827" y="5688715"/>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Осуществление </a:t>
            </a:r>
            <a:r>
              <a:rPr lang="ru-RU" sz="1200" dirty="0">
                <a:solidFill>
                  <a:schemeClr val="tx1"/>
                </a:solidFill>
              </a:rPr>
              <a:t>издательской деятельности в установленном законодательством </a:t>
            </a:r>
            <a:r>
              <a:rPr lang="ru-RU" sz="1200" dirty="0" smtClean="0">
                <a:solidFill>
                  <a:schemeClr val="tx1"/>
                </a:solidFill>
              </a:rPr>
              <a:t>порядке</a:t>
            </a:r>
            <a:endParaRPr lang="ru-RU" sz="1200" dirty="0">
              <a:solidFill>
                <a:schemeClr val="tx1"/>
              </a:solidFill>
              <a:effectLst/>
            </a:endParaRPr>
          </a:p>
        </p:txBody>
      </p:sp>
      <p:grpSp>
        <p:nvGrpSpPr>
          <p:cNvPr id="33" name="Группа 32"/>
          <p:cNvGrpSpPr/>
          <p:nvPr/>
        </p:nvGrpSpPr>
        <p:grpSpPr>
          <a:xfrm>
            <a:off x="575505" y="4590405"/>
            <a:ext cx="548544" cy="549058"/>
            <a:chOff x="575506" y="1844824"/>
            <a:chExt cx="878400" cy="878400"/>
          </a:xfrm>
        </p:grpSpPr>
        <p:sp>
          <p:nvSpPr>
            <p:cNvPr id="40" name="Овал 39"/>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1" name="Рисунок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34" name="Группа 33"/>
          <p:cNvGrpSpPr/>
          <p:nvPr/>
        </p:nvGrpSpPr>
        <p:grpSpPr>
          <a:xfrm>
            <a:off x="575505" y="5139657"/>
            <a:ext cx="548544" cy="549058"/>
            <a:chOff x="575506" y="1844824"/>
            <a:chExt cx="878400" cy="878400"/>
          </a:xfrm>
        </p:grpSpPr>
        <p:sp>
          <p:nvSpPr>
            <p:cNvPr id="38" name="Овал 37"/>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9" name="Рисунок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35" name="Группа 34"/>
          <p:cNvGrpSpPr/>
          <p:nvPr/>
        </p:nvGrpSpPr>
        <p:grpSpPr>
          <a:xfrm>
            <a:off x="575505" y="5688036"/>
            <a:ext cx="548544" cy="549058"/>
            <a:chOff x="575506" y="1844824"/>
            <a:chExt cx="878400" cy="878400"/>
          </a:xfrm>
        </p:grpSpPr>
        <p:sp>
          <p:nvSpPr>
            <p:cNvPr id="36" name="Овал 35"/>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7" name="Рисунок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49" name="Группа 48"/>
          <p:cNvGrpSpPr/>
          <p:nvPr/>
        </p:nvGrpSpPr>
        <p:grpSpPr>
          <a:xfrm>
            <a:off x="7740996" y="-27384"/>
            <a:ext cx="1079154" cy="548680"/>
            <a:chOff x="7740996" y="-27384"/>
            <a:chExt cx="1079154" cy="548680"/>
          </a:xfrm>
        </p:grpSpPr>
        <p:sp>
          <p:nvSpPr>
            <p:cNvPr id="45" name="Прямоугольник 44"/>
            <p:cNvSpPr/>
            <p:nvPr/>
          </p:nvSpPr>
          <p:spPr>
            <a:xfrm>
              <a:off x="8100714" y="-27384"/>
              <a:ext cx="359718" cy="40466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2</a:t>
              </a:r>
              <a:endParaRPr lang="ru-RU" b="1" dirty="0">
                <a:latin typeface="Calibri" panose="020F0502020204030204" pitchFamily="34" charset="0"/>
              </a:endParaRPr>
            </a:p>
          </p:txBody>
        </p:sp>
        <p:sp>
          <p:nvSpPr>
            <p:cNvPr id="46" name="Прямоугольник 45"/>
            <p:cNvSpPr/>
            <p:nvPr/>
          </p:nvSpPr>
          <p:spPr>
            <a:xfrm>
              <a:off x="7740996" y="-27384"/>
              <a:ext cx="359718" cy="54868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1</a:t>
              </a:r>
              <a:endParaRPr lang="ru-RU" b="1" dirty="0">
                <a:latin typeface="Calibri" panose="020F0502020204030204" pitchFamily="34" charset="0"/>
              </a:endParaRPr>
            </a:p>
          </p:txBody>
        </p:sp>
        <p:sp>
          <p:nvSpPr>
            <p:cNvPr id="48" name="Прямоугольник 47"/>
            <p:cNvSpPr/>
            <p:nvPr/>
          </p:nvSpPr>
          <p:spPr>
            <a:xfrm>
              <a:off x="8460432" y="-27384"/>
              <a:ext cx="359718" cy="40466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b="1" dirty="0">
                  <a:latin typeface="Calibri" panose="020F0502020204030204" pitchFamily="34" charset="0"/>
                </a:rPr>
                <a:t>3</a:t>
              </a:r>
            </a:p>
          </p:txBody>
        </p:sp>
      </p:grpSp>
    </p:spTree>
    <p:extLst>
      <p:ext uri="{BB962C8B-B14F-4D97-AF65-F5344CB8AC3E}">
        <p14:creationId xmlns:p14="http://schemas.microsoft.com/office/powerpoint/2010/main" val="31300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Предмет деятельности </a:t>
            </a:r>
            <a:r>
              <a:rPr lang="ru-RU" dirty="0"/>
              <a:t>Организации</a:t>
            </a:r>
          </a:p>
        </p:txBody>
      </p:sp>
      <p:sp>
        <p:nvSpPr>
          <p:cNvPr id="2" name="Номер слайда 1"/>
          <p:cNvSpPr>
            <a:spLocks noGrp="1"/>
          </p:cNvSpPr>
          <p:nvPr>
            <p:ph type="sldNum" sz="quarter" idx="12"/>
          </p:nvPr>
        </p:nvSpPr>
        <p:spPr/>
        <p:txBody>
          <a:bodyPr/>
          <a:lstStyle/>
          <a:p>
            <a:fld id="{B19B0651-EE4F-4900-A07F-96A6BFA9D0F0}" type="slidenum">
              <a:rPr lang="ru-RU" smtClean="0"/>
              <a:pPr/>
              <a:t>8</a:t>
            </a:fld>
            <a:endParaRPr lang="ru-RU" dirty="0"/>
          </a:p>
        </p:txBody>
      </p:sp>
      <p:sp>
        <p:nvSpPr>
          <p:cNvPr id="43" name="Прямоугольник 42"/>
          <p:cNvSpPr/>
          <p:nvPr/>
        </p:nvSpPr>
        <p:spPr>
          <a:xfrm>
            <a:off x="822827" y="1188290"/>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ru-RU" sz="1200" dirty="0">
                <a:solidFill>
                  <a:schemeClr val="tx1"/>
                </a:solidFill>
              </a:rPr>
              <a:t>Участие в организации и проведении: конференций, конкурсов, олимпиад, фестивалей, симпозиумов, семинаров, лекций, иных способов популяризации знаний</a:t>
            </a:r>
            <a:endParaRPr lang="ru-RU" sz="1200" dirty="0">
              <a:solidFill>
                <a:schemeClr val="tx1"/>
              </a:solidFill>
              <a:effectLst/>
            </a:endParaRPr>
          </a:p>
        </p:txBody>
      </p:sp>
      <p:sp>
        <p:nvSpPr>
          <p:cNvPr id="44" name="Прямоугольник 43"/>
          <p:cNvSpPr/>
          <p:nvPr/>
        </p:nvSpPr>
        <p:spPr>
          <a:xfrm>
            <a:off x="822827" y="1737542"/>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ru-RU" sz="1200" dirty="0">
                <a:solidFill>
                  <a:schemeClr val="tx1"/>
                </a:solidFill>
              </a:rPr>
              <a:t>Проведение научных, специальных и экспертных исследований, взаимодействие с международными организациями развития, корпорациями и институтами развития зарубежных стран</a:t>
            </a:r>
            <a:endParaRPr lang="ru-RU" sz="1200" dirty="0">
              <a:solidFill>
                <a:schemeClr val="tx1"/>
              </a:solidFill>
              <a:effectLst/>
            </a:endParaRPr>
          </a:p>
        </p:txBody>
      </p:sp>
      <p:sp>
        <p:nvSpPr>
          <p:cNvPr id="45" name="Овал 44"/>
          <p:cNvSpPr/>
          <p:nvPr/>
        </p:nvSpPr>
        <p:spPr>
          <a:xfrm>
            <a:off x="575505" y="1188290"/>
            <a:ext cx="548544" cy="549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6" name="Рисунок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95" y="1323319"/>
            <a:ext cx="311964" cy="288238"/>
          </a:xfrm>
          <a:prstGeom prst="rect">
            <a:avLst/>
          </a:prstGeom>
        </p:spPr>
      </p:pic>
      <p:sp>
        <p:nvSpPr>
          <p:cNvPr id="47" name="Овал 46"/>
          <p:cNvSpPr/>
          <p:nvPr/>
        </p:nvSpPr>
        <p:spPr>
          <a:xfrm>
            <a:off x="575505" y="1737736"/>
            <a:ext cx="548544" cy="549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8" name="Рисунок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95" y="1872765"/>
            <a:ext cx="311964" cy="288238"/>
          </a:xfrm>
          <a:prstGeom prst="rect">
            <a:avLst/>
          </a:prstGeom>
        </p:spPr>
      </p:pic>
      <p:sp>
        <p:nvSpPr>
          <p:cNvPr id="49" name="Прямоугольник 48"/>
          <p:cNvSpPr/>
          <p:nvPr/>
        </p:nvSpPr>
        <p:spPr>
          <a:xfrm>
            <a:off x="822827" y="2286793"/>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ru-RU" sz="1200" dirty="0">
                <a:solidFill>
                  <a:schemeClr val="tx1"/>
                </a:solidFill>
              </a:rPr>
              <a:t>Управление правами на результаты интеллектуальной </a:t>
            </a:r>
            <a:r>
              <a:rPr lang="ru-RU" sz="1200" dirty="0" smtClean="0">
                <a:solidFill>
                  <a:schemeClr val="tx1"/>
                </a:solidFill>
              </a:rPr>
              <a:t>деятельности</a:t>
            </a:r>
            <a:endParaRPr lang="ru-RU" sz="1200" dirty="0">
              <a:solidFill>
                <a:schemeClr val="tx1"/>
              </a:solidFill>
              <a:effectLst/>
            </a:endParaRPr>
          </a:p>
        </p:txBody>
      </p:sp>
      <p:sp>
        <p:nvSpPr>
          <p:cNvPr id="50" name="Прямоугольник 49"/>
          <p:cNvSpPr/>
          <p:nvPr/>
        </p:nvSpPr>
        <p:spPr>
          <a:xfrm>
            <a:off x="822827" y="2836046"/>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Организация </a:t>
            </a:r>
            <a:r>
              <a:rPr lang="ru-RU" sz="1200" dirty="0">
                <a:solidFill>
                  <a:schemeClr val="tx1"/>
                </a:solidFill>
              </a:rPr>
              <a:t>научно-практических медицинских </a:t>
            </a:r>
            <a:r>
              <a:rPr lang="ru-RU" sz="1200" dirty="0" smtClean="0">
                <a:solidFill>
                  <a:schemeClr val="tx1"/>
                </a:solidFill>
              </a:rPr>
              <a:t>Центров</a:t>
            </a:r>
            <a:endParaRPr lang="ru-RU" sz="1200" dirty="0">
              <a:solidFill>
                <a:schemeClr val="tx1"/>
              </a:solidFill>
              <a:effectLst/>
            </a:endParaRPr>
          </a:p>
        </p:txBody>
      </p:sp>
      <p:sp>
        <p:nvSpPr>
          <p:cNvPr id="51" name="Прямоугольник 50"/>
          <p:cNvSpPr/>
          <p:nvPr/>
        </p:nvSpPr>
        <p:spPr>
          <a:xfrm>
            <a:off x="822827" y="3385297"/>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Сотрудничество </a:t>
            </a:r>
            <a:r>
              <a:rPr lang="ru-RU" sz="1200" dirty="0">
                <a:solidFill>
                  <a:schemeClr val="tx1"/>
                </a:solidFill>
              </a:rPr>
              <a:t>по апробации новых пищевых добавок и препаратов направленных на коррекцию метаболических </a:t>
            </a:r>
            <a:r>
              <a:rPr lang="ru-RU" sz="1200" dirty="0" smtClean="0">
                <a:solidFill>
                  <a:schemeClr val="tx1"/>
                </a:solidFill>
              </a:rPr>
              <a:t>нарушений</a:t>
            </a:r>
            <a:endParaRPr lang="ru-RU" sz="1200" dirty="0">
              <a:solidFill>
                <a:schemeClr val="tx1"/>
              </a:solidFill>
              <a:effectLst/>
            </a:endParaRPr>
          </a:p>
        </p:txBody>
      </p:sp>
      <p:grpSp>
        <p:nvGrpSpPr>
          <p:cNvPr id="52" name="Группа 51"/>
          <p:cNvGrpSpPr/>
          <p:nvPr/>
        </p:nvGrpSpPr>
        <p:grpSpPr>
          <a:xfrm>
            <a:off x="575505" y="2286987"/>
            <a:ext cx="548544" cy="549058"/>
            <a:chOff x="575506" y="1844824"/>
            <a:chExt cx="878400" cy="878400"/>
          </a:xfrm>
        </p:grpSpPr>
        <p:sp>
          <p:nvSpPr>
            <p:cNvPr id="71" name="Овал 70"/>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2" name="Рисунок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53" name="Группа 52"/>
          <p:cNvGrpSpPr/>
          <p:nvPr/>
        </p:nvGrpSpPr>
        <p:grpSpPr>
          <a:xfrm>
            <a:off x="575505" y="2836239"/>
            <a:ext cx="548544" cy="549058"/>
            <a:chOff x="575506" y="1844824"/>
            <a:chExt cx="878400" cy="878400"/>
          </a:xfrm>
        </p:grpSpPr>
        <p:sp>
          <p:nvSpPr>
            <p:cNvPr id="69" name="Овал 68"/>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0" name="Рисунок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54" name="Группа 53"/>
          <p:cNvGrpSpPr/>
          <p:nvPr/>
        </p:nvGrpSpPr>
        <p:grpSpPr>
          <a:xfrm>
            <a:off x="575505" y="3384618"/>
            <a:ext cx="548544" cy="549058"/>
            <a:chOff x="575506" y="1844824"/>
            <a:chExt cx="878400" cy="878400"/>
          </a:xfrm>
        </p:grpSpPr>
        <p:sp>
          <p:nvSpPr>
            <p:cNvPr id="67" name="Овал 66"/>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8" name="Рисунок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sp>
        <p:nvSpPr>
          <p:cNvPr id="55" name="Прямоугольник 54"/>
          <p:cNvSpPr/>
          <p:nvPr/>
        </p:nvSpPr>
        <p:spPr>
          <a:xfrm>
            <a:off x="822827" y="3933677"/>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Проведение </a:t>
            </a:r>
            <a:r>
              <a:rPr lang="ru-RU" sz="1200" dirty="0">
                <a:solidFill>
                  <a:schemeClr val="tx1"/>
                </a:solidFill>
              </a:rPr>
              <a:t>научных проектов в области гуманитарных и естественных </a:t>
            </a:r>
            <a:r>
              <a:rPr lang="ru-RU" sz="1200" dirty="0" smtClean="0">
                <a:solidFill>
                  <a:schemeClr val="tx1"/>
                </a:solidFill>
              </a:rPr>
              <a:t>исследований</a:t>
            </a:r>
            <a:endParaRPr lang="ru-RU" sz="1200" dirty="0">
              <a:solidFill>
                <a:schemeClr val="tx1"/>
              </a:solidFill>
              <a:effectLst/>
            </a:endParaRPr>
          </a:p>
        </p:txBody>
      </p:sp>
      <p:sp>
        <p:nvSpPr>
          <p:cNvPr id="56" name="Прямоугольник 55"/>
          <p:cNvSpPr/>
          <p:nvPr/>
        </p:nvSpPr>
        <p:spPr>
          <a:xfrm>
            <a:off x="822827" y="4482930"/>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Проведение </a:t>
            </a:r>
            <a:r>
              <a:rPr lang="ru-RU" sz="1200" dirty="0">
                <a:solidFill>
                  <a:schemeClr val="tx1"/>
                </a:solidFill>
              </a:rPr>
              <a:t>медико-экологических мероприятий и аудита по факторам риска среди населения </a:t>
            </a:r>
            <a:r>
              <a:rPr lang="ru-RU" sz="1200" dirty="0" smtClean="0">
                <a:solidFill>
                  <a:schemeClr val="tx1"/>
                </a:solidFill>
              </a:rPr>
              <a:t/>
            </a:r>
            <a:br>
              <a:rPr lang="ru-RU" sz="1200" dirty="0" smtClean="0">
                <a:solidFill>
                  <a:schemeClr val="tx1"/>
                </a:solidFill>
              </a:rPr>
            </a:br>
            <a:r>
              <a:rPr lang="ru-RU" sz="1200" dirty="0" smtClean="0">
                <a:solidFill>
                  <a:schemeClr val="tx1"/>
                </a:solidFill>
              </a:rPr>
              <a:t>в </a:t>
            </a:r>
            <a:r>
              <a:rPr lang="ru-RU" sz="1200" dirty="0">
                <a:solidFill>
                  <a:schemeClr val="tx1"/>
                </a:solidFill>
              </a:rPr>
              <a:t>экологически неблагоприятных </a:t>
            </a:r>
            <a:r>
              <a:rPr lang="ru-RU" sz="1200" dirty="0" smtClean="0">
                <a:solidFill>
                  <a:schemeClr val="tx1"/>
                </a:solidFill>
              </a:rPr>
              <a:t>регионах</a:t>
            </a:r>
            <a:endParaRPr lang="ru-RU" sz="1200" dirty="0">
              <a:solidFill>
                <a:schemeClr val="tx1"/>
              </a:solidFill>
              <a:effectLst/>
            </a:endParaRPr>
          </a:p>
        </p:txBody>
      </p:sp>
      <p:sp>
        <p:nvSpPr>
          <p:cNvPr id="57" name="Прямоугольник 56"/>
          <p:cNvSpPr/>
          <p:nvPr/>
        </p:nvSpPr>
        <p:spPr>
          <a:xfrm>
            <a:off x="822827" y="5032181"/>
            <a:ext cx="7997323" cy="54857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lvl="2"/>
            <a:r>
              <a:rPr lang="ru-RU" sz="1200" dirty="0" smtClean="0">
                <a:solidFill>
                  <a:schemeClr val="tx1"/>
                </a:solidFill>
              </a:rPr>
              <a:t>Организация </a:t>
            </a:r>
            <a:r>
              <a:rPr lang="ru-RU" sz="1200" dirty="0">
                <a:solidFill>
                  <a:schemeClr val="tx1"/>
                </a:solidFill>
              </a:rPr>
              <a:t>и проведение мероприятий, посвященных здоровому образу </a:t>
            </a:r>
            <a:r>
              <a:rPr lang="ru-RU" sz="1200" dirty="0" smtClean="0">
                <a:solidFill>
                  <a:schemeClr val="tx1"/>
                </a:solidFill>
              </a:rPr>
              <a:t>жизни</a:t>
            </a:r>
            <a:endParaRPr lang="ru-RU" sz="1200" dirty="0">
              <a:solidFill>
                <a:schemeClr val="tx1"/>
              </a:solidFill>
              <a:effectLst/>
            </a:endParaRPr>
          </a:p>
        </p:txBody>
      </p:sp>
      <p:grpSp>
        <p:nvGrpSpPr>
          <p:cNvPr id="58" name="Группа 57"/>
          <p:cNvGrpSpPr/>
          <p:nvPr/>
        </p:nvGrpSpPr>
        <p:grpSpPr>
          <a:xfrm>
            <a:off x="575505" y="3933871"/>
            <a:ext cx="548544" cy="549058"/>
            <a:chOff x="575506" y="1844824"/>
            <a:chExt cx="878400" cy="878400"/>
          </a:xfrm>
        </p:grpSpPr>
        <p:sp>
          <p:nvSpPr>
            <p:cNvPr id="65" name="Овал 64"/>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6" name="Рисунок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59" name="Группа 58"/>
          <p:cNvGrpSpPr/>
          <p:nvPr/>
        </p:nvGrpSpPr>
        <p:grpSpPr>
          <a:xfrm>
            <a:off x="575505" y="4483123"/>
            <a:ext cx="548544" cy="549058"/>
            <a:chOff x="575506" y="1844824"/>
            <a:chExt cx="878400" cy="878400"/>
          </a:xfrm>
        </p:grpSpPr>
        <p:sp>
          <p:nvSpPr>
            <p:cNvPr id="63" name="Овал 62"/>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4" name="Рисунок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grpSp>
        <p:nvGrpSpPr>
          <p:cNvPr id="60" name="Группа 59"/>
          <p:cNvGrpSpPr/>
          <p:nvPr/>
        </p:nvGrpSpPr>
        <p:grpSpPr>
          <a:xfrm>
            <a:off x="575505" y="5031502"/>
            <a:ext cx="548544" cy="549058"/>
            <a:chOff x="575506" y="1844824"/>
            <a:chExt cx="878400" cy="878400"/>
          </a:xfrm>
        </p:grpSpPr>
        <p:sp>
          <p:nvSpPr>
            <p:cNvPr id="61" name="Овал 60"/>
            <p:cNvSpPr/>
            <p:nvPr/>
          </p:nvSpPr>
          <p:spPr>
            <a:xfrm>
              <a:off x="575506" y="1844824"/>
              <a:ext cx="878400" cy="87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2" name="Рисунок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27" y="2060848"/>
              <a:ext cx="499558" cy="461132"/>
            </a:xfrm>
            <a:prstGeom prst="rect">
              <a:avLst/>
            </a:prstGeom>
          </p:spPr>
        </p:pic>
      </p:grpSp>
      <p:sp>
        <p:nvSpPr>
          <p:cNvPr id="76" name="Прямоугольник 75"/>
          <p:cNvSpPr/>
          <p:nvPr/>
        </p:nvSpPr>
        <p:spPr>
          <a:xfrm>
            <a:off x="8100714" y="-27384"/>
            <a:ext cx="359718" cy="54868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2</a:t>
            </a:r>
            <a:endParaRPr lang="ru-RU" b="1" dirty="0">
              <a:latin typeface="Calibri" panose="020F0502020204030204" pitchFamily="34" charset="0"/>
            </a:endParaRPr>
          </a:p>
        </p:txBody>
      </p:sp>
      <p:sp>
        <p:nvSpPr>
          <p:cNvPr id="77" name="Прямоугольник 76"/>
          <p:cNvSpPr/>
          <p:nvPr/>
        </p:nvSpPr>
        <p:spPr>
          <a:xfrm>
            <a:off x="7740996" y="-27384"/>
            <a:ext cx="359718" cy="40466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1</a:t>
            </a:r>
            <a:endParaRPr lang="ru-RU" b="1" dirty="0">
              <a:latin typeface="Calibri" panose="020F0502020204030204" pitchFamily="34" charset="0"/>
            </a:endParaRPr>
          </a:p>
        </p:txBody>
      </p:sp>
      <p:sp>
        <p:nvSpPr>
          <p:cNvPr id="78" name="Прямоугольник 77"/>
          <p:cNvSpPr/>
          <p:nvPr/>
        </p:nvSpPr>
        <p:spPr>
          <a:xfrm>
            <a:off x="8460432" y="-27384"/>
            <a:ext cx="359718" cy="40466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b="1" dirty="0">
                <a:latin typeface="Calibri" panose="020F0502020204030204" pitchFamily="34" charset="0"/>
              </a:rPr>
              <a:t>3</a:t>
            </a:r>
          </a:p>
        </p:txBody>
      </p:sp>
    </p:spTree>
    <p:extLst>
      <p:ext uri="{BB962C8B-B14F-4D97-AF65-F5344CB8AC3E}">
        <p14:creationId xmlns:p14="http://schemas.microsoft.com/office/powerpoint/2010/main" val="77932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Предмет деятельности </a:t>
            </a:r>
            <a:r>
              <a:rPr lang="ru-RU" dirty="0"/>
              <a:t>Организации</a:t>
            </a:r>
          </a:p>
        </p:txBody>
      </p:sp>
      <p:sp>
        <p:nvSpPr>
          <p:cNvPr id="2" name="Номер слайда 1"/>
          <p:cNvSpPr>
            <a:spLocks noGrp="1"/>
          </p:cNvSpPr>
          <p:nvPr>
            <p:ph type="sldNum" sz="quarter" idx="12"/>
          </p:nvPr>
        </p:nvSpPr>
        <p:spPr/>
        <p:txBody>
          <a:bodyPr/>
          <a:lstStyle/>
          <a:p>
            <a:fld id="{B19B0651-EE4F-4900-A07F-96A6BFA9D0F0}" type="slidenum">
              <a:rPr lang="ru-RU" smtClean="0"/>
              <a:pPr/>
              <a:t>9</a:t>
            </a:fld>
            <a:endParaRPr lang="ru-RU" dirty="0"/>
          </a:p>
        </p:txBody>
      </p:sp>
      <p:sp>
        <p:nvSpPr>
          <p:cNvPr id="76" name="Прямоугольник 75"/>
          <p:cNvSpPr/>
          <p:nvPr/>
        </p:nvSpPr>
        <p:spPr>
          <a:xfrm>
            <a:off x="8100714" y="-27384"/>
            <a:ext cx="359718" cy="40466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b="1" dirty="0">
                <a:latin typeface="Calibri" panose="020F0502020204030204" pitchFamily="34" charset="0"/>
              </a:rPr>
              <a:t>2</a:t>
            </a:r>
          </a:p>
        </p:txBody>
      </p:sp>
      <p:sp>
        <p:nvSpPr>
          <p:cNvPr id="77" name="Прямоугольник 76"/>
          <p:cNvSpPr/>
          <p:nvPr/>
        </p:nvSpPr>
        <p:spPr>
          <a:xfrm>
            <a:off x="7740996" y="-27384"/>
            <a:ext cx="359718" cy="40466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atin typeface="Calibri" panose="020F0502020204030204" pitchFamily="34" charset="0"/>
              </a:rPr>
              <a:t>1</a:t>
            </a:r>
            <a:endParaRPr lang="ru-RU" b="1" dirty="0">
              <a:latin typeface="Calibri" panose="020F0502020204030204" pitchFamily="34" charset="0"/>
            </a:endParaRPr>
          </a:p>
        </p:txBody>
      </p:sp>
      <p:sp>
        <p:nvSpPr>
          <p:cNvPr id="78" name="Прямоугольник 77"/>
          <p:cNvSpPr/>
          <p:nvPr/>
        </p:nvSpPr>
        <p:spPr>
          <a:xfrm>
            <a:off x="8460432" y="-27384"/>
            <a:ext cx="359718" cy="54868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b="1" dirty="0">
                <a:latin typeface="Calibri" panose="020F0502020204030204" pitchFamily="34" charset="0"/>
              </a:rPr>
              <a:t>3</a:t>
            </a:r>
          </a:p>
        </p:txBody>
      </p:sp>
      <p:sp>
        <p:nvSpPr>
          <p:cNvPr id="37" name="Прямоугольник 36"/>
          <p:cNvSpPr/>
          <p:nvPr/>
        </p:nvSpPr>
        <p:spPr>
          <a:xfrm>
            <a:off x="323850" y="1196975"/>
            <a:ext cx="8496300" cy="12239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1"/>
            <a:r>
              <a:rPr lang="ru-RU" dirty="0" smtClean="0">
                <a:solidFill>
                  <a:schemeClr val="tx1"/>
                </a:solidFill>
              </a:rPr>
              <a:t>Организация </a:t>
            </a:r>
            <a:r>
              <a:rPr lang="ru-RU" dirty="0">
                <a:solidFill>
                  <a:schemeClr val="tx1"/>
                </a:solidFill>
              </a:rPr>
              <a:t>может осуществлять предпринимательскую деятельность лишь постольку, поскольку это служит достижению цели, ради которой она </a:t>
            </a:r>
            <a:r>
              <a:rPr lang="ru-RU" dirty="0" smtClean="0">
                <a:solidFill>
                  <a:schemeClr val="tx1"/>
                </a:solidFill>
              </a:rPr>
              <a:t>создана</a:t>
            </a:r>
            <a:endParaRPr lang="ru-RU" dirty="0">
              <a:solidFill>
                <a:schemeClr val="tx1"/>
              </a:solidFill>
              <a:effectLst/>
            </a:endParaRPr>
          </a:p>
        </p:txBody>
      </p:sp>
      <p:sp>
        <p:nvSpPr>
          <p:cNvPr id="41" name="Прямоугольник 40"/>
          <p:cNvSpPr/>
          <p:nvPr/>
        </p:nvSpPr>
        <p:spPr>
          <a:xfrm>
            <a:off x="323850" y="2564904"/>
            <a:ext cx="8496300" cy="12239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1"/>
            <a:r>
              <a:rPr lang="ru-RU" dirty="0" smtClean="0">
                <a:solidFill>
                  <a:schemeClr val="tx1"/>
                </a:solidFill>
              </a:rPr>
              <a:t>Отдельными </a:t>
            </a:r>
            <a:r>
              <a:rPr lang="ru-RU" dirty="0">
                <a:solidFill>
                  <a:schemeClr val="tx1"/>
                </a:solidFill>
              </a:rPr>
              <a:t>видами деятельности, перечень которых определяется законом, Организация занимается на основании </a:t>
            </a:r>
            <a:r>
              <a:rPr lang="ru-RU" dirty="0" smtClean="0">
                <a:solidFill>
                  <a:schemeClr val="tx1"/>
                </a:solidFill>
              </a:rPr>
              <a:t>лицензии</a:t>
            </a:r>
            <a:endParaRPr lang="ru-RU" dirty="0">
              <a:solidFill>
                <a:schemeClr val="tx1"/>
              </a:solidFill>
              <a:effectLst/>
            </a:endParaRPr>
          </a:p>
        </p:txBody>
      </p:sp>
    </p:spTree>
    <p:extLst>
      <p:ext uri="{BB962C8B-B14F-4D97-AF65-F5344CB8AC3E}">
        <p14:creationId xmlns:p14="http://schemas.microsoft.com/office/powerpoint/2010/main" val="1808124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
  <a:themeElements>
    <a:clrScheme name="Другая 4">
      <a:dk1>
        <a:sysClr val="windowText" lastClr="000000"/>
      </a:dk1>
      <a:lt1>
        <a:sysClr val="window" lastClr="FFFFFF"/>
      </a:lt1>
      <a:dk2>
        <a:srgbClr val="333333"/>
      </a:dk2>
      <a:lt2>
        <a:srgbClr val="D6E7F2"/>
      </a:lt2>
      <a:accent1>
        <a:srgbClr val="00548F"/>
      </a:accent1>
      <a:accent2>
        <a:srgbClr val="3678A6"/>
      </a:accent2>
      <a:accent3>
        <a:srgbClr val="6699BA"/>
      </a:accent3>
      <a:accent4>
        <a:srgbClr val="21A76A"/>
      </a:accent4>
      <a:accent5>
        <a:srgbClr val="F2642F"/>
      </a:accent5>
      <a:accent6>
        <a:srgbClr val="F2C02F"/>
      </a:accent6>
      <a:hlink>
        <a:srgbClr val="00548F"/>
      </a:hlink>
      <a:folHlink>
        <a:srgbClr val="3678A6"/>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сновной слайд">
  <a:themeElements>
    <a:clrScheme name="Другая 4">
      <a:dk1>
        <a:sysClr val="windowText" lastClr="000000"/>
      </a:dk1>
      <a:lt1>
        <a:sysClr val="window" lastClr="FFFFFF"/>
      </a:lt1>
      <a:dk2>
        <a:srgbClr val="333333"/>
      </a:dk2>
      <a:lt2>
        <a:srgbClr val="D6E7F2"/>
      </a:lt2>
      <a:accent1>
        <a:srgbClr val="00548F"/>
      </a:accent1>
      <a:accent2>
        <a:srgbClr val="3678A6"/>
      </a:accent2>
      <a:accent3>
        <a:srgbClr val="6699BA"/>
      </a:accent3>
      <a:accent4>
        <a:srgbClr val="21A76A"/>
      </a:accent4>
      <a:accent5>
        <a:srgbClr val="F2642F"/>
      </a:accent5>
      <a:accent6>
        <a:srgbClr val="F2C02F"/>
      </a:accent6>
      <a:hlink>
        <a:srgbClr val="00548F"/>
      </a:hlink>
      <a:folHlink>
        <a:srgbClr val="3678A6"/>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одержание">
  <a:themeElements>
    <a:clrScheme name="Другая 4">
      <a:dk1>
        <a:sysClr val="windowText" lastClr="000000"/>
      </a:dk1>
      <a:lt1>
        <a:sysClr val="window" lastClr="FFFFFF"/>
      </a:lt1>
      <a:dk2>
        <a:srgbClr val="333333"/>
      </a:dk2>
      <a:lt2>
        <a:srgbClr val="D6E7F2"/>
      </a:lt2>
      <a:accent1>
        <a:srgbClr val="00548F"/>
      </a:accent1>
      <a:accent2>
        <a:srgbClr val="3678A6"/>
      </a:accent2>
      <a:accent3>
        <a:srgbClr val="6699BA"/>
      </a:accent3>
      <a:accent4>
        <a:srgbClr val="21A76A"/>
      </a:accent4>
      <a:accent5>
        <a:srgbClr val="F2642F"/>
      </a:accent5>
      <a:accent6>
        <a:srgbClr val="F2C02F"/>
      </a:accent6>
      <a:hlink>
        <a:srgbClr val="00548F"/>
      </a:hlink>
      <a:folHlink>
        <a:srgbClr val="3678A6"/>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Другая 4">
      <a:dk1>
        <a:sysClr val="windowText" lastClr="000000"/>
      </a:dk1>
      <a:lt1>
        <a:sysClr val="window" lastClr="FFFFFF"/>
      </a:lt1>
      <a:dk2>
        <a:srgbClr val="333333"/>
      </a:dk2>
      <a:lt2>
        <a:srgbClr val="D6E7F2"/>
      </a:lt2>
      <a:accent1>
        <a:srgbClr val="00548F"/>
      </a:accent1>
      <a:accent2>
        <a:srgbClr val="3678A6"/>
      </a:accent2>
      <a:accent3>
        <a:srgbClr val="6699BA"/>
      </a:accent3>
      <a:accent4>
        <a:srgbClr val="21A76A"/>
      </a:accent4>
      <a:accent5>
        <a:srgbClr val="F2642F"/>
      </a:accent5>
      <a:accent6>
        <a:srgbClr val="F2C02F"/>
      </a:accent6>
      <a:hlink>
        <a:srgbClr val="00548F"/>
      </a:hlink>
      <a:folHlink>
        <a:srgbClr val="3678A6"/>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695</Words>
  <Application>Microsoft Office PowerPoint</Application>
  <PresentationFormat>Экран (4:3)</PresentationFormat>
  <Paragraphs>164</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4</vt:i4>
      </vt:variant>
      <vt:variant>
        <vt:lpstr>Заголовки слайдов</vt:lpstr>
      </vt:variant>
      <vt:variant>
        <vt:i4>16</vt:i4>
      </vt:variant>
    </vt:vector>
  </HeadingPairs>
  <TitlesOfParts>
    <vt:vector size="24" baseType="lpstr">
      <vt:lpstr>Arial</vt:lpstr>
      <vt:lpstr>Calibri</vt:lpstr>
      <vt:lpstr>Tw Cen MT</vt:lpstr>
      <vt:lpstr>Verdana</vt:lpstr>
      <vt:lpstr>Презентация</vt:lpstr>
      <vt:lpstr>Основной слайд</vt:lpstr>
      <vt:lpstr>1_Содержание</vt:lpstr>
      <vt:lpstr>2_Тема Office</vt:lpstr>
      <vt:lpstr>Презентация PowerPoint</vt:lpstr>
      <vt:lpstr>Наша команда</vt:lpstr>
      <vt:lpstr>Содержание</vt:lpstr>
      <vt:lpstr>Общие положения</vt:lpstr>
      <vt:lpstr>Общие положения</vt:lpstr>
      <vt:lpstr>Цели деятельности Организации</vt:lpstr>
      <vt:lpstr>Предмет деятельности Организации</vt:lpstr>
      <vt:lpstr>Предмет деятельности Организации</vt:lpstr>
      <vt:lpstr>Предмет деятельности Организации</vt:lpstr>
      <vt:lpstr>Условия для устойчивого развития</vt:lpstr>
      <vt:lpstr>Основные задачи</vt:lpstr>
      <vt:lpstr>Основные проекты</vt:lpstr>
      <vt:lpstr>Основные направления</vt:lpstr>
      <vt:lpstr>Презентация PowerPoint</vt:lpstr>
      <vt:lpstr>Приглашаем спонсоров и инвесторов объединить наши возможности, опыт в разработке, внедрении инвестиционных проектов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INN23</dc:creator>
  <cp:lastModifiedBy>Пользователь Windows</cp:lastModifiedBy>
  <cp:revision>50</cp:revision>
  <dcterms:created xsi:type="dcterms:W3CDTF">2017-08-31T12:17:03Z</dcterms:created>
  <dcterms:modified xsi:type="dcterms:W3CDTF">2018-10-17T20:33:32Z</dcterms:modified>
</cp:coreProperties>
</file>