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6"/>
  </p:notesMasterIdLst>
  <p:handoutMasterIdLst>
    <p:handoutMasterId r:id="rId27"/>
  </p:handoutMasterIdLst>
  <p:sldIdLst>
    <p:sldId id="330" r:id="rId2"/>
    <p:sldId id="332" r:id="rId3"/>
    <p:sldId id="305" r:id="rId4"/>
    <p:sldId id="297" r:id="rId5"/>
    <p:sldId id="312" r:id="rId6"/>
    <p:sldId id="341" r:id="rId7"/>
    <p:sldId id="333" r:id="rId8"/>
    <p:sldId id="334" r:id="rId9"/>
    <p:sldId id="336" r:id="rId10"/>
    <p:sldId id="339" r:id="rId11"/>
    <p:sldId id="340" r:id="rId12"/>
    <p:sldId id="259" r:id="rId13"/>
    <p:sldId id="337" r:id="rId14"/>
    <p:sldId id="288" r:id="rId15"/>
    <p:sldId id="282" r:id="rId16"/>
    <p:sldId id="323" r:id="rId17"/>
    <p:sldId id="316" r:id="rId18"/>
    <p:sldId id="317" r:id="rId19"/>
    <p:sldId id="321" r:id="rId20"/>
    <p:sldId id="338" r:id="rId21"/>
    <p:sldId id="325" r:id="rId22"/>
    <p:sldId id="327" r:id="rId23"/>
    <p:sldId id="328" r:id="rId24"/>
    <p:sldId id="296" r:id="rId25"/>
  </p:sldIdLst>
  <p:sldSz cx="9144000" cy="6858000" type="screen4x3"/>
  <p:notesSz cx="666273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тьяна" initials="Т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997E09"/>
    <a:srgbClr val="964A0C"/>
    <a:srgbClr val="041E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55" autoAdjust="0"/>
    <p:restoredTop sz="94434" autoAdjust="0"/>
  </p:normalViewPr>
  <p:slideViewPr>
    <p:cSldViewPr>
      <p:cViewPr varScale="1">
        <p:scale>
          <a:sx n="112" d="100"/>
          <a:sy n="112" d="100"/>
        </p:scale>
        <p:origin x="-12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ООО "АЛЬФА ТРЕЙД"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C31AD8C-5BCE-4DA3-B39B-4BA4D38470E0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CE0ED82-5DB6-40D7-A86B-642E5FDC20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342005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ООО "АЛЬФА ТРЕЙД"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74467-3110-411B-AF9E-C8B3E84F6835}" type="datetimeFigureOut">
              <a:rPr lang="ru-RU" smtClean="0"/>
              <a:pPr/>
              <a:t>15.07.2015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69F49-841F-4CBC-B1E2-977E4A82BE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890146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69F49-841F-4CBC-B1E2-977E4A82BE0E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ООО "АЛЬФА ТРЕЙД"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708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69F49-841F-4CBC-B1E2-977E4A82BE0E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ООО "АЛЬФА ТРЕЙД"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052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69F49-841F-4CBC-B1E2-977E4A82BE0E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ООО "АЛЬФА ТРЕЙД"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481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invGray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6FAB5-5BED-4180-8C3D-D126E3566AD8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E85AC-D9D4-4EF6-B1FF-C23697AD36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9408F-922B-4949-AECE-18B4463075BB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7AB94-ED47-4883-9138-76AE87AA8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AA1DD-67C5-4EC4-895B-2FD2B7155EB0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B2E0E-6742-45F9-94E0-92F6B9540B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B7118-8716-47CD-B3AC-14FC6715AA99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14B9D-7B68-48DB-8524-E9BBEFDDE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77FFD-8A38-410C-9EB2-09DDCC08EE2C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20C19-73B8-4831-B3CF-75597D904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F9226-8F47-4165-8993-450561B34890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F687E-D2AC-4C3B-952F-0017890BBF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38EDA-0B6D-422F-BAB1-7AFFE2840934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E8CD8-BBA2-4DE2-A7DC-E486095DA8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DE755-3881-42A7-9A6E-68A88DF3B2E5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E1C70-6816-4642-995F-675618F79A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6F22D-9C4A-4F8D-8BEF-6879E1B3CAE7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0C25B-6AC4-4F33-BB26-CB9072EDB8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0CE80-ED79-4B83-8FB9-2705B0D5460B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61619-4E26-42ED-A135-18C84F728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55621-0E24-4FA4-9D40-2039EF742E33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7BFBA-D9C5-4D72-BE36-C1449783A2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B78428-6869-4A27-9BFF-F9CC4EA416BB}" type="datetimeFigureOut">
              <a:rPr lang="ru-RU"/>
              <a:pPr>
                <a:defRPr/>
              </a:pPr>
              <a:t>15.07.2015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594ECF-2403-48C8-9DD1-09EDE511F0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3999" r:id="rId2"/>
    <p:sldLayoutId id="2147484008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9" r:id="rId9"/>
    <p:sldLayoutId id="2147484005" r:id="rId10"/>
    <p:sldLayoutId id="21474840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oilterminal.ru/rus/photo.html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25" y="827826"/>
            <a:ext cx="9144000" cy="5602430"/>
          </a:xfr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freezing" dir="t">
              <a:rot lat="0" lon="0" rev="5640000"/>
            </a:lightRig>
          </a:scene3d>
          <a:sp3d>
            <a:bevelT prst="convex"/>
          </a:sp3d>
          <a:extLst/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АЛЬФА ТРЕЙД</a:t>
            </a: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2800" b="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Причальный терминал по перегрузке мазута из вагоно-цистерн на крупнотоннажные танкеры</a:t>
            </a:r>
            <a:b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(объём перевалок - 2 млн. тонн в год</a:t>
            </a:r>
            <a:br>
              <a:rPr 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бухта Стрелок, ЗАТО Фокино, </a:t>
            </a:r>
            <a:br>
              <a:rPr 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Приморский край)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подготовлена с привлечением ведущих специалистов проектного института СОЮЗМОРНИИПРОЕКТ и кафедры нефтегазового дела и нефтехимии ДВФУ</a:t>
            </a:r>
            <a: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813" y="6151110"/>
            <a:ext cx="7786687" cy="552312"/>
          </a:xfrm>
        </p:spPr>
        <p:txBody>
          <a:bodyPr/>
          <a:lstStyle/>
          <a:p>
            <a:pPr marR="0" algn="ctr" eaLnBrk="1" hangingPunct="1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2015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2852936"/>
            <a:ext cx="4304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ПРИЛОЖЕНИЯ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60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1564" y="188639"/>
            <a:ext cx="4630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ПРОЕКТ НЕФТЕБАЗЫ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633" y="1124744"/>
            <a:ext cx="8388424" cy="5366626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5248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2"/>
          <p:cNvSpPr>
            <a:spLocks noGrp="1"/>
          </p:cNvSpPr>
          <p:nvPr>
            <p:ph type="title"/>
          </p:nvPr>
        </p:nvSpPr>
        <p:spPr>
          <a:xfrm>
            <a:off x="468313" y="332656"/>
            <a:ext cx="8229600" cy="571500"/>
          </a:xfrm>
        </p:spPr>
        <p:txBody>
          <a:bodyPr/>
          <a:lstStyle/>
          <a:p>
            <a:pPr algn="ctr" eaLnBrk="1" hangingPunct="1"/>
            <a:r>
              <a:rPr lang="ru-RU" sz="3200" b="1" dirty="0" smtClean="0"/>
              <a:t>Инфраструктурные условия южного побережья Приморского края </a:t>
            </a:r>
          </a:p>
        </p:txBody>
      </p:sp>
      <p:pic>
        <p:nvPicPr>
          <p:cNvPr id="10243" name="Picture 4" descr="W:\Женя\картинки для презентации\комплексная карта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071563"/>
            <a:ext cx="8351837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конечная звезда 3"/>
          <p:cNvSpPr/>
          <p:nvPr/>
        </p:nvSpPr>
        <p:spPr>
          <a:xfrm>
            <a:off x="5867400" y="4076700"/>
            <a:ext cx="217488" cy="1444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305800" cy="58177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dirty="0" smtClean="0">
                <a:cs typeface="Times New Roman" pitchFamily="18" charset="0"/>
              </a:rPr>
              <a:t>Карта глубин акватории бухты Разбойник</a:t>
            </a:r>
            <a:endParaRPr lang="ru-RU" sz="3600" b="1" dirty="0"/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000125"/>
            <a:ext cx="80010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W:\Женя\картинки для презентации\Рисунок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285875"/>
            <a:ext cx="8643937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5810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/>
              <a:t>Портовые агломерации Приморского края</a:t>
            </a:r>
            <a:endParaRPr lang="ru-RU" sz="3600" b="1" dirty="0"/>
          </a:p>
        </p:txBody>
      </p:sp>
      <p:pic>
        <p:nvPicPr>
          <p:cNvPr id="12292" name="Содержимое 3" descr="Находкинская нефтебаза_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6849" y="4490615"/>
            <a:ext cx="3126190" cy="2206254"/>
          </a:xfr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2293" name="Содержимое 3" descr="Изображение 5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285875"/>
            <a:ext cx="3143250" cy="235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5" descr="U:\РАЗНОЕ\Фото\Козьмино Паничев\прича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7479" y="4919281"/>
            <a:ext cx="2683646" cy="179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8100392" y="4797152"/>
            <a:ext cx="144016" cy="2020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3491908" y="4572000"/>
            <a:ext cx="4294781" cy="912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3491908" y="2636912"/>
            <a:ext cx="1294406" cy="627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57188" y="1285875"/>
            <a:ext cx="3143250" cy="235676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54587" y="4490615"/>
            <a:ext cx="3126190" cy="220625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317479" y="4919281"/>
            <a:ext cx="2683646" cy="17775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2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633413"/>
          </a:xfrm>
        </p:spPr>
        <p:txBody>
          <a:bodyPr/>
          <a:lstStyle/>
          <a:p>
            <a:pPr algn="ctr" eaLnBrk="1" hangingPunct="1"/>
            <a:r>
              <a:rPr lang="ru-RU" sz="3200" b="1" dirty="0" smtClean="0"/>
              <a:t>Фрагмент оценочной таблицы</a:t>
            </a:r>
          </a:p>
        </p:txBody>
      </p:sp>
      <p:graphicFrame>
        <p:nvGraphicFramePr>
          <p:cNvPr id="25827" name="Group 2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995527"/>
              </p:ext>
            </p:extLst>
          </p:nvPr>
        </p:nvGraphicFramePr>
        <p:xfrm>
          <a:off x="683568" y="1189656"/>
          <a:ext cx="8046095" cy="5373954"/>
        </p:xfrm>
        <a:graphic>
          <a:graphicData uri="http://schemas.openxmlformats.org/drawingml/2006/table">
            <a:tbl>
              <a:tblPr/>
              <a:tblGrid>
                <a:gridCol w="576064"/>
                <a:gridCol w="2797406"/>
                <a:gridCol w="807817"/>
                <a:gridCol w="1092191"/>
                <a:gridCol w="991218"/>
                <a:gridCol w="864096"/>
                <a:gridCol w="917303"/>
              </a:tblGrid>
              <a:tr h="8267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Фактор / Критерий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п.Дунай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Находка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Мыс Таранный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Мыс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Охотни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чий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б.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Подъя-польско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автомобильных дорог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4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железных дорог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портовых сооружений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Сейсмичность территории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Длина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нефтепирса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2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Административная принадлежность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3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Закрытость гавани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2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Площадь, пригодная под застройку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4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Рекреационные зоны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4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Энергетическая база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2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Водообеспечение подземными водами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2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Воообеспечение поверхностными водами</a:t>
                      </a:r>
                    </a:p>
                  </a:txBody>
                  <a:tcPr marL="8026" marR="8026" marT="8026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26" marR="8026" marT="802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305800" cy="47667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dirty="0" smtClean="0"/>
              <a:t>Резервуарный парк</a:t>
            </a:r>
            <a:endParaRPr lang="ru-RU" sz="3600" b="1" dirty="0"/>
          </a:p>
        </p:txBody>
      </p:sp>
      <p:pic>
        <p:nvPicPr>
          <p:cNvPr id="3" name="Picture 9" descr="Вернуться на главную страницу фотогалереи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557338"/>
            <a:ext cx="800100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28596" y="476672"/>
            <a:ext cx="871540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eaLnBrk="0" hangingPunct="0">
              <a:defRPr/>
            </a:pPr>
            <a:r>
              <a:rPr lang="ru-RU" dirty="0">
                <a:solidFill>
                  <a:schemeClr val="tx2"/>
                </a:solidFill>
              </a:rPr>
              <a:t>Высота над уровнем моря – 130 метров</a:t>
            </a:r>
          </a:p>
          <a:p>
            <a:pPr algn="ctr" eaLnBrk="0" hangingPunct="0">
              <a:defRPr/>
            </a:pPr>
            <a:r>
              <a:rPr lang="ru-RU" dirty="0">
                <a:solidFill>
                  <a:schemeClr val="tx2"/>
                </a:solidFill>
              </a:rPr>
              <a:t>Погрузка самотёком – свыше 10 000 м3</a:t>
            </a:r>
            <a:r>
              <a:rPr lang="en-US" dirty="0">
                <a:solidFill>
                  <a:schemeClr val="tx2"/>
                </a:solidFill>
              </a:rPr>
              <a:t>/</a:t>
            </a:r>
            <a:r>
              <a:rPr lang="ru-RU" dirty="0">
                <a:solidFill>
                  <a:schemeClr val="tx2"/>
                </a:solidFill>
              </a:rPr>
              <a:t>час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5" y="116632"/>
            <a:ext cx="8929718" cy="57150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600" b="1" dirty="0" smtClean="0"/>
              <a:t>Установка слива мазута из ж/</a:t>
            </a:r>
            <a:r>
              <a:rPr lang="ru-RU" sz="3600" b="1" dirty="0" err="1" smtClean="0"/>
              <a:t>д</a:t>
            </a:r>
            <a:r>
              <a:rPr lang="ru-RU" sz="3600" b="1" dirty="0" smtClean="0"/>
              <a:t> цистерн </a:t>
            </a:r>
            <a:endParaRPr lang="ru-RU" sz="3600" dirty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459938" cy="565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507" name="Заголовок 38"/>
          <p:cNvSpPr>
            <a:spLocks noGrp="1"/>
          </p:cNvSpPr>
          <p:nvPr>
            <p:ph type="title"/>
          </p:nvPr>
        </p:nvSpPr>
        <p:spPr>
          <a:xfrm>
            <a:off x="479601" y="764704"/>
            <a:ext cx="8229600" cy="719138"/>
          </a:xfrm>
        </p:spPr>
        <p:txBody>
          <a:bodyPr/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b="1" dirty="0" smtClean="0"/>
              <a:t>Установки разогрева и слива высоковязких </a:t>
            </a:r>
            <a:r>
              <a:rPr lang="ru-RU" sz="3200" b="1" dirty="0" err="1" smtClean="0"/>
              <a:t>нефтей</a:t>
            </a:r>
            <a:r>
              <a:rPr lang="ru-RU" sz="3200" b="1" dirty="0" smtClean="0"/>
              <a:t> и нефтепродуктов из железнодорожных цистерн </a:t>
            </a: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101" y="1628800"/>
            <a:ext cx="84201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54314" cy="105273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400" b="1" dirty="0" smtClean="0"/>
              <a:t>Применение термомасляных котельных (ТМК)</a:t>
            </a:r>
            <a:br>
              <a:rPr lang="ru-RU" sz="2400" b="1" dirty="0" smtClean="0"/>
            </a:br>
            <a:r>
              <a:rPr lang="ru-RU" sz="2400" b="1" dirty="0" smtClean="0"/>
              <a:t>3 котла мощностью 3 </a:t>
            </a:r>
            <a:r>
              <a:rPr lang="en-US" sz="2400" b="1" dirty="0" smtClean="0"/>
              <a:t>MW</a:t>
            </a:r>
            <a:r>
              <a:rPr lang="ru-RU" sz="2400" b="1" dirty="0" smtClean="0"/>
              <a:t>, каждый, позволяет слить 2 </a:t>
            </a:r>
            <a:r>
              <a:rPr lang="ru-RU" sz="2400" b="1" dirty="0" err="1" smtClean="0"/>
              <a:t>млн</a:t>
            </a:r>
            <a:r>
              <a:rPr lang="ru-RU" sz="2400" b="1" dirty="0" smtClean="0"/>
              <a:t> тонн мазута в год</a:t>
            </a:r>
            <a:endParaRPr lang="ru-RU" sz="2400" b="1" dirty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013" y="1055767"/>
            <a:ext cx="8245328" cy="547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8898" y="476672"/>
            <a:ext cx="8229600" cy="34788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000" b="1" dirty="0" smtClean="0"/>
              <a:t>СОДЕРЖАНИЕ</a:t>
            </a:r>
            <a:endParaRPr lang="ru-RU" sz="20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5271864"/>
          </a:xfrm>
        </p:spPr>
        <p:txBody>
          <a:bodyPr/>
          <a:lstStyle/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Приоритетные направления проекта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Уникальность проекта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Экономическое обоснование проекта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Поэтапное финансирование проекта</a:t>
            </a:r>
          </a:p>
          <a:p>
            <a:pPr marL="1435100" lvl="3" indent="-457200">
              <a:buAutoNum type="arabicPeriod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терминала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Инфраструктурные условия южного побережья Приморского края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Карта глубин акватории бухты Разбойник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Портовые агломерации Приморского края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Фрагмент оценочной таблицы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Резервуарный парк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Установка слива мазута из ж/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цистерн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Установки разогрева и слива высоковязких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нефтей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термомаслянных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котельных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Погрузка танкера на пирс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Рейдовая погрузка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Выносные причальные устройства</a:t>
            </a:r>
          </a:p>
          <a:p>
            <a:pPr marL="1435100" lvl="3" indent="-457200"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ВПУ</a:t>
            </a:r>
          </a:p>
          <a:p>
            <a:pPr marL="1435100" lvl="3" indent="-45720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160338"/>
            <a:ext cx="8305800" cy="571504"/>
          </a:xfrm>
        </p:spPr>
        <p:txBody>
          <a:bodyPr/>
          <a:lstStyle/>
          <a:p>
            <a:pPr algn="ctr">
              <a:defRPr/>
            </a:pPr>
            <a:r>
              <a:rPr lang="ru-RU" sz="3200" b="1" dirty="0" smtClean="0">
                <a:cs typeface="Times New Roman" pitchFamily="18" charset="0"/>
              </a:rPr>
              <a:t>Погрузка танкера на пирсе (1-й вариант)</a:t>
            </a:r>
            <a:endParaRPr lang="ru-RU" sz="3200" b="1" dirty="0">
              <a:cs typeface="Times New Roman" pitchFamily="18" charset="0"/>
            </a:endParaRPr>
          </a:p>
        </p:txBody>
      </p:sp>
      <p:sp>
        <p:nvSpPr>
          <p:cNvPr id="11267" name="AutoShape 2" descr="http://smnpk.transneft.ru/u/section_file/23151/img_2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8" name="AutoShape 4" descr="http://smnpk.transneft.ru/u/section_file/23151/img_2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269" name="AutoShape 6" descr="http://smnpk.transneft.ru/u/section_file/23151/img_2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1150938"/>
            <a:ext cx="5572125" cy="540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698500"/>
            <a:ext cx="5572125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675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Рейдовая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погрузка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танкера (2 вариант)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855075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305800" cy="642942"/>
          </a:xfrm>
        </p:spPr>
        <p:txBody>
          <a:bodyPr/>
          <a:lstStyle/>
          <a:p>
            <a:pPr algn="ctr">
              <a:defRPr/>
            </a:pPr>
            <a:r>
              <a:rPr lang="ru-RU" sz="3200" b="1" dirty="0" smtClean="0"/>
              <a:t>Выносное причальное устройство (ВПУ)</a:t>
            </a:r>
            <a:endParaRPr lang="ru-RU" sz="3200" b="1" dirty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15" y="1196752"/>
            <a:ext cx="8666162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916832"/>
            <a:ext cx="7827862" cy="2326578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«АЛЬФА ТРЕЙД»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8785225" cy="5544616"/>
          </a:xfrm>
        </p:spPr>
        <p:txBody>
          <a:bodyPr/>
          <a:lstStyle/>
          <a:p>
            <a:pPr marL="0" indent="363538" algn="just">
              <a:buNone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«Устранение дисбаланса территориального развития и модернизация морских портов России относятся к приоритетным направлениям деятельности государства в настоящее время»-, отметил в своем Послании Федеральному Собранию Президент России В.В. Путин. </a:t>
            </a:r>
          </a:p>
          <a:p>
            <a:pPr marL="0" indent="363538" algn="just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Локомотивом развития Дальневосточных портов может стать созданный на территории Приморского края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Причальный терминал по перегрузке мазута из вагоно-цистерн на крупнотоннажные танкеры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Рынок бункеровок в странах Юго-Восточной Азии составляет около 65миллионов тонн нефтепродуктов в год. Крупнейшим причальным терминалом является порт Сингапур с объемом бункеровок 43 миллиона тонн в год. 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363538" algn="just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Рынок бункеровок Приморского края в 2014 году составил около 8 млн. тонн нефтепродуктов, в случае принятия наших предложений он составит 10 млн. тонн в год. В настоящее время из-за удаленности портов Приморского края от традиционно сложившегося в период «холодной войны» движения транс- тихоокеанских судов, Дальний Восток России до сих пор не интегрирован в бункерный рынок стран АТР и не играет той роли которую должен играть по праву мировой морской державы В России идет значительное сокращение потребления топочного мазута (переход на газ) высвобождающиеся объемы отправляются на экспорт, цена на Российский мазут падает. В ближайшие годы данное перераспределение продолжится.</a:t>
            </a:r>
          </a:p>
          <a:p>
            <a:pPr marL="0" indent="363538" algn="just"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Нефтегазовый комплекс Дальнего Востока формируется как природно-техническая система, определяющая развитие территорий, доминирующая функция которой состоит в обеспечении транзита углеводородных ресурсов с месторождений Восточной Сибири и Дальнего Востока в страны АТР. </a:t>
            </a:r>
          </a:p>
          <a:p>
            <a:pPr marL="0" indent="363538" algn="just">
              <a:buNone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Предложенное местоположение под строительство нефтебункеровочного комплекса является в своем роде уникальным и по сравнительным характеристикам превосходит бухту Козьмино г.Находка, по глубинам, ледовой обстановке, защищенности морской акватории, высоты размещения резервуарного парка, близости железнодорожного полотна ст.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пгт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 Дунай.</a:t>
            </a:r>
          </a:p>
          <a:p>
            <a:pPr marL="342900" indent="-342900" algn="just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  <a:p>
            <a:pPr marL="342900" indent="-342900" algn="just">
              <a:buFont typeface="Calibri" pitchFamily="34" charset="0"/>
              <a:buAutoNum type="arabicPeriod"/>
            </a:pPr>
            <a:endParaRPr lang="ru-RU" sz="1800" dirty="0" smtClean="0"/>
          </a:p>
        </p:txBody>
      </p:sp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902575" cy="433387"/>
          </a:xfrm>
        </p:spPr>
        <p:txBody>
          <a:bodyPr/>
          <a:lstStyle/>
          <a:p>
            <a:r>
              <a:rPr lang="ru-RU" sz="2000" b="1" dirty="0" smtClean="0"/>
              <a:t>ПРИОРИТЕТНЫЕ НАПРАВЛЕНИЯ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00063" y="115888"/>
            <a:ext cx="8229600" cy="433387"/>
          </a:xfrm>
        </p:spPr>
        <p:txBody>
          <a:bodyPr/>
          <a:lstStyle/>
          <a:p>
            <a:r>
              <a:rPr lang="ru-RU" sz="2000" b="1" dirty="0" smtClean="0"/>
              <a:t>ЦЕЛЬ И ЗАДАЧИ ПРОЕКТА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500063" y="560077"/>
            <a:ext cx="8002587" cy="6048375"/>
          </a:xfrm>
        </p:spPr>
        <p:txBody>
          <a:bodyPr/>
          <a:lstStyle/>
          <a:p>
            <a:pPr marL="342900" indent="-342900" algn="just">
              <a:buNone/>
            </a:pPr>
            <a:endParaRPr lang="ru-RU" sz="900" dirty="0"/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Строительно-монтажные работы систем водоснабжения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Расчистка и подготовка территории нефтебазы, пирса и трубопровода под строительство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Строительно-монтажные работы систем электроснабжения  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модулей административно-бытового комплекса 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модуля на причале с котлом подогрева груз шланга и техрезервуара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2-х стороннего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ж.д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тупика с фронтами единовременного слива на 40 ж/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цистерн 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системы переработки льяльных-баласных вод танкеров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ангара для локомотива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железнодорожного полотна и  тупика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сливной ямы под мазут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Котельной "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маслянной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" 10 МГВ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газотурбинной установки 2 МГВ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внутрибазовых грунтовых дорог шириной 3,5 м длина  3 км.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и реконструкция существующих мастерских (построек)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насосной станции  для мазута, темных нефтепродуктов  и пара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нефтехранилищ 100 000 тонн.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мазутно-технологических линий</a:t>
            </a:r>
          </a:p>
          <a:p>
            <a:pPr algn="just">
              <a:buNone/>
            </a:pPr>
            <a:endParaRPr lang="ru-RU" sz="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900" dirty="0" smtClean="0"/>
          </a:p>
          <a:p>
            <a:pPr algn="just"/>
            <a:endParaRPr lang="ru-RU" sz="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363066"/>
          </a:xfrm>
        </p:spPr>
        <p:txBody>
          <a:bodyPr/>
          <a:lstStyle/>
          <a:p>
            <a:pPr algn="l">
              <a:defRPr/>
            </a:pPr>
            <a:r>
              <a:rPr lang="ru-RU" sz="2000" b="1" dirty="0" smtClean="0">
                <a:effectLst/>
              </a:rPr>
              <a:t>УНИКАЛЬНОСТЬ ПРОЕКТА</a:t>
            </a:r>
            <a:endParaRPr lang="ru-RU" sz="2000" b="1" dirty="0">
              <a:effectLst/>
            </a:endParaRPr>
          </a:p>
        </p:txBody>
      </p:sp>
      <p:sp>
        <p:nvSpPr>
          <p:cNvPr id="7171" name="Подзаголовок 2"/>
          <p:cNvSpPr>
            <a:spLocks noGrp="1"/>
          </p:cNvSpPr>
          <p:nvPr>
            <p:ph idx="1"/>
          </p:nvPr>
        </p:nvSpPr>
        <p:spPr>
          <a:xfrm>
            <a:off x="161764" y="764704"/>
            <a:ext cx="8730716" cy="5184576"/>
          </a:xfrm>
          <a:noFill/>
          <a:ln>
            <a:noFill/>
          </a:ln>
        </p:spPr>
        <p:txBody>
          <a:bodyPr/>
          <a:lstStyle/>
          <a:p>
            <a:pPr marL="342900" marR="0" indent="-342900" algn="just"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Уникальное расположение железнодорожной ветки Смоляниново - Дунай, находящейся в настоящий момент практически полупустой, даёт возможность при использовании частного Локомотива за один зацеп доставлять с узловой  ст. Смоляниново до 40 вагоно-цистерн. Срок доставки 2.5 – 3 часа, что позволяет выйти на проектную мощность в 2 млн. тонн в год.</a:t>
            </a:r>
          </a:p>
          <a:p>
            <a:pPr marL="342900" marR="0" indent="-342900" algn="just">
              <a:buFont typeface="+mj-lt"/>
              <a:buAutoNum type="arabicPeriod"/>
            </a:pP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Железнодорожный тупик ст. Дунай расположен на расстоянии 400 метров от участка «фронта слива», который имеет возможность поставить до 82 вагонов-цистерн, что на данный момент является единственным местом на Дальнем Востоке способным аккумулировать  подвижной состав для собственных нужд.</a:t>
            </a:r>
          </a:p>
          <a:p>
            <a:pPr marL="342900" marR="0" indent="-342900" algn="just">
              <a:buFont typeface="+mj-lt"/>
              <a:buAutoNum type="arabicPeriod"/>
            </a:pP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Морская бухта «Разбойник» имеет глубины </a:t>
            </a:r>
            <a:r>
              <a:rPr 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до 20-25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метров на расстоянии до прибрежной черты в 300 – 400 метров, что предоставляет возможность постановки танкеров дедвейтом от 20 000 тонн. Указанный участок имеет ветровую защищенность, свободный проход через восточный пролив острова Путятин с глубинами до 30 метров. В зимний период времени отсутствует скованность ледовых масс затрудняющих постановку на бункеровку судна без привлечения судов ледокольного класса. </a:t>
            </a:r>
          </a:p>
          <a:p>
            <a:pPr marL="342900" marR="0" indent="-342900" algn="just">
              <a:buFont typeface="+mj-lt"/>
              <a:buAutoNum type="arabicPeriod"/>
            </a:pP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игроки рынка бункеровок в ДВ регионе - государственные компании ОАО «НК «Роснефть» и ОАО «Газпром» (75% рынка), транспортировка осуществляется ОАО «РЖД» и ОА «АК«Транснефть». Крупнейший нефтеналивной терминал в регионе – принадлежит ОАО «НК «Роснефть». По проекту планируется переваливать мазут НПЗ Сибири и Дальнего Востока. </a:t>
            </a:r>
          </a:p>
          <a:p>
            <a:pPr marL="342900" marR="0" indent="-342900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640960" cy="5976663"/>
          </a:xfrm>
        </p:spPr>
        <p:txBody>
          <a:bodyPr/>
          <a:lstStyle/>
          <a:p>
            <a:pPr marL="444500" marR="0" indent="-444500" algn="just">
              <a:buNone/>
              <a:tabLst>
                <a:tab pos="444500" algn="l"/>
              </a:tabLst>
            </a:pPr>
            <a:r>
              <a:rPr lang="ru-RU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Близкое расположение  энергосетей в 50 Квт.</a:t>
            </a:r>
          </a:p>
          <a:p>
            <a:pPr marL="444500" marR="0" indent="-444500" algn="just">
              <a:buAutoNum type="arabicPeriod" startAt="6"/>
              <a:tabLst>
                <a:tab pos="444500" algn="l"/>
              </a:tabLs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Отдаленность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земельного участка от береговой черты и длины трубопровода более 2 000 метров, что соответствует новым техническим регламентам  расположения нефтебаз и терминалах морского базирования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4500" marR="0" indent="-444500" algn="just">
              <a:buAutoNum type="arabicPeriod" startAt="6"/>
              <a:tabLst>
                <a:tab pos="444500" algn="l"/>
              </a:tabLst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marR="0" indent="-444500" algn="just">
              <a:buAutoNum type="arabicPeriod" startAt="7"/>
              <a:tabLst>
                <a:tab pos="444500" algn="l"/>
              </a:tabLs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Земельный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участок переведен под объекты  промышленности 1-й категории  опасности.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marR="0" indent="-444500" algn="just">
              <a:buAutoNum type="arabicPeriod" startAt="7"/>
              <a:tabLst>
                <a:tab pos="444500" algn="l"/>
              </a:tabLst>
            </a:pP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marR="0" indent="-444500" algn="just">
              <a:buAutoNum type="arabicPeriod" startAt="8"/>
              <a:tabLst>
                <a:tab pos="444500" algn="l"/>
              </a:tabLs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Акватория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бухты Разбойник не является экологически  чистым местом по причине  близкого расположения  объектов  ОАО  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Росатом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»,  занимающийся разделкой отработанных атомных реакторов и 30–й судоремонтный завод.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marR="0" indent="-444500" algn="just">
              <a:buAutoNum type="arabicPeriod" startAt="8"/>
              <a:tabLst>
                <a:tab pos="444500" algn="l"/>
              </a:tabLst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marR="0" indent="-444500" algn="just">
              <a:buAutoNum type="arabicPeriod" startAt="9"/>
              <a:tabLst>
                <a:tab pos="444500" algn="l"/>
              </a:tabLs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2.5 км., расположен поселок  Дунай с развитой жилой инфраструктурой с населением в 8.5 тыс. человек, что дает компактное проживание сотрудников  и их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семей.</a:t>
            </a:r>
          </a:p>
          <a:p>
            <a:pPr marL="444500" marR="0" indent="-444500" algn="just">
              <a:buAutoNum type="arabicPeriod" startAt="9"/>
              <a:tabLst>
                <a:tab pos="444500" algn="l"/>
              </a:tabLst>
            </a:pP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marR="0" indent="-444500" algn="just">
              <a:buAutoNum type="arabicPeriod" startAt="10"/>
              <a:tabLst>
                <a:tab pos="539750" algn="l"/>
              </a:tabLs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Фактическая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потребность  перевалки  светлых и темных нефтепродуктов  в страны АТР  более 30 млн. тонн /год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4500" marR="0" indent="-444500" algn="just">
              <a:buAutoNum type="arabicPeriod" startAt="10"/>
              <a:tabLst>
                <a:tab pos="539750" algn="l"/>
              </a:tabLst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marR="0" indent="-444500" algn="just">
              <a:buNone/>
              <a:tabLst>
                <a:tab pos="444500" algn="l"/>
              </a:tabLst>
            </a:pPr>
            <a:r>
              <a:rPr lang="ru-RU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Ближайшее расположение  около 50 км., нефтяного трубопровода  Хабаровск – Козьмино.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192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419894"/>
          </a:xfrm>
        </p:spPr>
        <p:txBody>
          <a:bodyPr/>
          <a:lstStyle/>
          <a:p>
            <a:r>
              <a:rPr lang="ru-RU" sz="2000" b="1" dirty="0" smtClean="0"/>
              <a:t>ЭКОНОМИЧЕСКОЕ ОБОСНОВАНИЕ ПРОЕКТА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196752"/>
            <a:ext cx="8686800" cy="4389437"/>
          </a:xfrm>
        </p:spPr>
        <p:txBody>
          <a:bodyPr/>
          <a:lstStyle/>
          <a:p>
            <a:pPr marL="88900" indent="544513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вводе в эксплуатацию п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ричального терминала по перегрузке мазута из вагоно-цистерн на крупнотоннажные танкеры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2 млн.тонн в год и затратах на строительство, покупке собственного локомотива, «буксира-кантовщика», строительство 2-х этажного жилого модуля для персонала, создания собственных тепловых и генерирующих мощностей, из расчёта 2-х летнего строительства, срок окупаемости проекта при вложении в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млд.127 млн.рублей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составит 2 года 11 месяцев. В последующие годы проектная выручка без учёта инфляционных увеличений цен составит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млрд. 200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млн.рублей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Фактическая  годовая прибыль составит 492 млн. рублей после уплаты всех налогов.  Планируется вступить в программу «Развития Дальнего Востока и Приморского края» для получения налоговой льготы на пять лет в виде 0% ставки налога на прибыль.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503" y="476672"/>
            <a:ext cx="8229600" cy="347886"/>
          </a:xfrm>
        </p:spPr>
        <p:txBody>
          <a:bodyPr/>
          <a:lstStyle/>
          <a:p>
            <a:r>
              <a:rPr lang="ru-RU" sz="2000" b="1" dirty="0" smtClean="0"/>
              <a:t>ПОЭТАПНОЕ ФИНАНСИРОВАНИЕ ПРОЕКТА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052737"/>
            <a:ext cx="8640960" cy="527186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КВАРТАЛ: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ежемесячное содержание нефтебазы (аренда земли, заработная плата сотрудников), долг по займу - 6 685 000 руб. 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выкуп объектов строительства на нефтебазе для оформления договора аренды на 49 лет – 2 000 000 руб.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проект «строительство нефтебазы на 2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млн.тонн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год»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часть - 12 100 000 руб.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проект «строительство причала» - 35 000 000 руб.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ежемесячное содержание нефтебазы (аренда земли, заработная плата сотрудников) – 1 556 000 руб.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Итого 1 КВАРТАЛ- 57 341 000руб.</a:t>
            </a:r>
          </a:p>
          <a:p>
            <a:pPr marL="0" indent="0" algn="just"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КВАРТАЛ: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расчистка и подготовка территории, реконструкция существующих построек, ограждение территории – 27 600 000 руб.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проект «строительство нефтебазы на 2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млн.тн\год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часть - 11 745 000 руб.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ежемесячное содержание нефтебазы (аренда земли, заработная плата сотрудников) –    2126 000 руб.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Итого 2 КВАРТАЛ- 41 471 000руб.</a:t>
            </a:r>
          </a:p>
          <a:p>
            <a:pPr marL="0" indent="0" algn="just">
              <a:buNone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КВАРТАЛ: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ежемесячное содержание нефтебазы (аренда земли, заработная плата сотрудников) – 2126 000 руб.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7016" y="188640"/>
            <a:ext cx="8856984" cy="651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КВАРТАЛ: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строительство водопровода, электросетей, административного комплекса, система видеонаблюдения, строительство ж/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тупика, строительство нефтехранилища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000 руб.</a:t>
            </a:r>
          </a:p>
          <a:p>
            <a:pPr algn="just">
              <a:lnSpc>
                <a:spcPct val="9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проект «строительство нефтебазы на 2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млн.тонн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часть - 11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000 руб.</a:t>
            </a:r>
          </a:p>
          <a:p>
            <a:pPr algn="just">
              <a:lnSpc>
                <a:spcPct val="9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ежемесячное содержание нефтебазы (аренда земли, заработная плата сотрудников)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2537000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pPr algn="just">
              <a:lnSpc>
                <a:spcPct val="90000"/>
              </a:lnSpc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Итого 4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КВАРТАЛ- 264 462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 000руб.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КВАРТАЛ: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строительство сливной ямы, мазутно-технические линии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000 000 руб.</a:t>
            </a:r>
          </a:p>
          <a:p>
            <a:pPr algn="just">
              <a:lnSpc>
                <a:spcPct val="9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ежемесячное содержание нефтебазы (аренда земли, заработная плата сотрудников) – 3 782 000 руб.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Итого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 КВАРТАЛ- 58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782 000руб.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КВАРТАЛ: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-строительство причала, фронта слива, котельной, газотурбины, насосная станция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491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000 руб.</a:t>
            </a:r>
          </a:p>
          <a:p>
            <a:pPr algn="just">
              <a:lnSpc>
                <a:spcPct val="9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ежемесячное содержание нефтебазы (аренда земли, заработная плата сотрудников) – 3 782 000 руб.</a:t>
            </a:r>
          </a:p>
          <a:p>
            <a:pPr algn="just">
              <a:lnSpc>
                <a:spcPct val="90000"/>
              </a:lnSpc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Итого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КВАРТАЛ- 495 282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 000руб.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КВАРТАЛ: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покупка локомотива, буксира, благоустройство территории, покупка здания для рабочих, мебель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800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000 руб.</a:t>
            </a:r>
          </a:p>
          <a:p>
            <a:pPr algn="just">
              <a:lnSpc>
                <a:spcPct val="9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ежемесячное содержание нефтебазы (аренда земли, заработная плата сотрудников) – 3 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782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000 руб.</a:t>
            </a:r>
          </a:p>
          <a:p>
            <a:pPr algn="just">
              <a:lnSpc>
                <a:spcPct val="90000"/>
              </a:lnSpc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Итого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КВАРТАЛ- 50 582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 000руб.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КВАРТАЛ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ежемесячное содержание нефтебазы (аренда земли, заработная плата сотрудников, топливо на котельную и локомотив)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157 237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000 руб.</a:t>
            </a:r>
          </a:p>
          <a:p>
            <a:pPr algn="just">
              <a:lnSpc>
                <a:spcPct val="90000"/>
              </a:lnSpc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ИТОГО: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1 127 283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2571</TotalTime>
  <Words>1213</Words>
  <Application>Microsoft Office PowerPoint</Application>
  <PresentationFormat>Экран (4:3)</PresentationFormat>
  <Paragraphs>243</Paragraphs>
  <Slides>24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ООО «АЛЬФА ТРЕЙД»  Причальный терминал по перегрузке мазута из вагоно-цистерн на крупнотоннажные танкеры (объём перевалок - 2 млн. тонн в год бухта Стрелок, ЗАТО Фокино,  Приморский край)  Презентация подготовлена с привлечением ведущих специалистов проектного института СОЮЗМОРНИИПРОЕКТ и кафедры нефтегазового дела и нефтехимии ДВФУ </vt:lpstr>
      <vt:lpstr> СОДЕРЖАНИЕ</vt:lpstr>
      <vt:lpstr>ПРИОРИТЕТНЫЕ НАПРАВЛЕНИЯ ПРОЕКТА</vt:lpstr>
      <vt:lpstr>ЦЕЛЬ И ЗАДАЧИ ПРОЕКТА</vt:lpstr>
      <vt:lpstr>УНИКАЛЬНОСТЬ ПРОЕКТА</vt:lpstr>
      <vt:lpstr>Слайд 6</vt:lpstr>
      <vt:lpstr>ЭКОНОМИЧЕСКОЕ ОБОСНОВАНИЕ ПРОЕКТА</vt:lpstr>
      <vt:lpstr>ПОЭТАПНОЕ ФИНАНСИРОВАНИЕ ПРОЕКТА</vt:lpstr>
      <vt:lpstr>Слайд 9</vt:lpstr>
      <vt:lpstr>Слайд 10</vt:lpstr>
      <vt:lpstr>Слайд 11</vt:lpstr>
      <vt:lpstr>Инфраструктурные условия южного побережья Приморского края </vt:lpstr>
      <vt:lpstr>Карта глубин акватории бухты Разбойник</vt:lpstr>
      <vt:lpstr>Портовые агломерации Приморского края</vt:lpstr>
      <vt:lpstr>Фрагмент оценочной таблицы</vt:lpstr>
      <vt:lpstr>Резервуарный парк</vt:lpstr>
      <vt:lpstr>Установка слива мазута из ж/д цистерн </vt:lpstr>
      <vt:lpstr>   Установки разогрева и слива высоковязких нефтей и нефтепродуктов из железнодорожных цистерн </vt:lpstr>
      <vt:lpstr>Применение термомасляных котельных (ТМК) 3 котла мощностью 3 MW, каждый, позволяет слить 2 млн тонн мазута в год</vt:lpstr>
      <vt:lpstr>Погрузка танкера на пирсе (1-й вариант)</vt:lpstr>
      <vt:lpstr>Слайд 21</vt:lpstr>
      <vt:lpstr>Слайд 22</vt:lpstr>
      <vt:lpstr>Выносное причальное устройство (ВПУ)</vt:lpstr>
      <vt:lpstr> ООО «АЛЬФА ТРЕЙД» 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Методика экологического обоснования выбора места размещения нефтеналивного терминала на побережье Японского моря</dc:title>
  <dc:creator>Аня</dc:creator>
  <cp:lastModifiedBy>User</cp:lastModifiedBy>
  <cp:revision>259</cp:revision>
  <dcterms:modified xsi:type="dcterms:W3CDTF">2015-07-15T07:58:40Z</dcterms:modified>
</cp:coreProperties>
</file>